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1"/>
  </p:notesMasterIdLst>
  <p:sldIdLst>
    <p:sldId id="283" r:id="rId2"/>
    <p:sldId id="261" r:id="rId3"/>
    <p:sldId id="272" r:id="rId4"/>
    <p:sldId id="279" r:id="rId5"/>
    <p:sldId id="278" r:id="rId6"/>
    <p:sldId id="277" r:id="rId7"/>
    <p:sldId id="276" r:id="rId8"/>
    <p:sldId id="275" r:id="rId9"/>
    <p:sldId id="274" r:id="rId10"/>
    <p:sldId id="280" r:id="rId11"/>
    <p:sldId id="281" r:id="rId12"/>
    <p:sldId id="282" r:id="rId13"/>
    <p:sldId id="284" r:id="rId14"/>
    <p:sldId id="287" r:id="rId15"/>
    <p:sldId id="288" r:id="rId16"/>
    <p:sldId id="289" r:id="rId17"/>
    <p:sldId id="290" r:id="rId18"/>
    <p:sldId id="291" r:id="rId19"/>
    <p:sldId id="285" r:id="rId20"/>
    <p:sldId id="292" r:id="rId21"/>
    <p:sldId id="293" r:id="rId22"/>
    <p:sldId id="294" r:id="rId23"/>
    <p:sldId id="295" r:id="rId24"/>
    <p:sldId id="296" r:id="rId25"/>
    <p:sldId id="297" r:id="rId26"/>
    <p:sldId id="298" r:id="rId27"/>
    <p:sldId id="286" r:id="rId28"/>
    <p:sldId id="299" r:id="rId29"/>
    <p:sldId id="260"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04F4A719-0C9C-4BD8-8CA2-AB220EE57613}">
          <p14:sldIdLst>
            <p14:sldId id="283"/>
            <p14:sldId id="261"/>
            <p14:sldId id="272"/>
            <p14:sldId id="279"/>
            <p14:sldId id="278"/>
            <p14:sldId id="277"/>
            <p14:sldId id="276"/>
            <p14:sldId id="275"/>
            <p14:sldId id="274"/>
            <p14:sldId id="280"/>
            <p14:sldId id="281"/>
            <p14:sldId id="282"/>
            <p14:sldId id="284"/>
            <p14:sldId id="287"/>
            <p14:sldId id="288"/>
            <p14:sldId id="289"/>
            <p14:sldId id="290"/>
            <p14:sldId id="291"/>
            <p14:sldId id="285"/>
            <p14:sldId id="292"/>
            <p14:sldId id="293"/>
            <p14:sldId id="294"/>
            <p14:sldId id="295"/>
            <p14:sldId id="296"/>
            <p14:sldId id="297"/>
            <p14:sldId id="298"/>
            <p14:sldId id="286"/>
            <p14:sldId id="299"/>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6F6F"/>
    <a:srgbClr val="404040"/>
    <a:srgbClr val="3F3F3F"/>
    <a:srgbClr val="CBCBCB"/>
    <a:srgbClr val="D9D9D9"/>
    <a:srgbClr val="E6E6E6"/>
    <a:srgbClr val="EE2A2F"/>
    <a:srgbClr val="F25C60"/>
    <a:srgbClr val="ED1A21"/>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298" autoAdjust="0"/>
  </p:normalViewPr>
  <p:slideViewPr>
    <p:cSldViewPr snapToGrid="0">
      <p:cViewPr varScale="1">
        <p:scale>
          <a:sx n="59" d="100"/>
          <a:sy n="59" d="100"/>
        </p:scale>
        <p:origin x="1176"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9" d="100"/>
          <a:sy n="59" d="100"/>
        </p:scale>
        <p:origin x="279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D6FE6-F318-40C7-9609-023C93387D3C}" type="datetimeFigureOut">
              <a:rPr lang="it-IT" smtClean="0"/>
              <a:t>24/10/2019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1EF7D-DDB2-42BD-B672-466EB9F9BF43}" type="slidenum">
              <a:rPr lang="it-IT" smtClean="0"/>
              <a:t>‹N›</a:t>
            </a:fld>
            <a:endParaRPr lang="it-IT"/>
          </a:p>
        </p:txBody>
      </p:sp>
    </p:spTree>
    <p:extLst>
      <p:ext uri="{BB962C8B-B14F-4D97-AF65-F5344CB8AC3E}">
        <p14:creationId xmlns:p14="http://schemas.microsoft.com/office/powerpoint/2010/main" val="3643398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a:latin typeface="+mn-lt"/>
                <a:cs typeface="Aldhabi" panose="020B0604020202020204" pitchFamily="2" charset="-78"/>
              </a:rPr>
              <a:t>Buongiorno a tutti, io sono Gianluca Ceccoli e questa è la mia tesi di laurea «Monitoraggio di flussi e densità pedonale presso aree congestionabili mediante sensori innovativi»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a:t>
            </a:fld>
            <a:endParaRPr lang="it-IT"/>
          </a:p>
        </p:txBody>
      </p:sp>
    </p:spTree>
    <p:extLst>
      <p:ext uri="{BB962C8B-B14F-4D97-AF65-F5344CB8AC3E}">
        <p14:creationId xmlns:p14="http://schemas.microsoft.com/office/powerpoint/2010/main" val="1668467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Nelle probe </a:t>
            </a:r>
            <a:r>
              <a:rPr lang="it-IT" dirty="0" err="1"/>
              <a:t>request</a:t>
            </a:r>
            <a:r>
              <a:rPr lang="it-IT" dirty="0"/>
              <a:t> che è contenuto l’indirizzo </a:t>
            </a:r>
            <a:r>
              <a:rPr lang="it-IT" dirty="0" err="1"/>
              <a:t>mac</a:t>
            </a:r>
            <a:r>
              <a:rPr lang="it-IT" dirty="0"/>
              <a:t> e altre informazioni di cui parleremo successivamente</a:t>
            </a:r>
          </a:p>
          <a:p>
            <a:pPr marL="171450" indent="-171450">
              <a:buFont typeface="Wingdings" panose="05000000000000000000" pitchFamily="2" charset="2"/>
              <a:buChar char="Ø"/>
            </a:pPr>
            <a:r>
              <a:rPr lang="it-IT" dirty="0"/>
              <a:t>Sniffing probe </a:t>
            </a:r>
            <a:r>
              <a:rPr lang="it-IT" dirty="0" err="1"/>
              <a:t>request</a:t>
            </a:r>
            <a:r>
              <a:rPr lang="it-IT" dirty="0"/>
              <a:t> </a:t>
            </a:r>
          </a:p>
        </p:txBody>
      </p:sp>
      <p:sp>
        <p:nvSpPr>
          <p:cNvPr id="4" name="Segnaposto numero diapositiva 3"/>
          <p:cNvSpPr>
            <a:spLocks noGrp="1"/>
          </p:cNvSpPr>
          <p:nvPr>
            <p:ph type="sldNum" sz="quarter" idx="5"/>
          </p:nvPr>
        </p:nvSpPr>
        <p:spPr/>
        <p:txBody>
          <a:bodyPr/>
          <a:lstStyle/>
          <a:p>
            <a:fld id="{DA21EF7D-DDB2-42BD-B672-466EB9F9BF43}" type="slidenum">
              <a:rPr lang="it-IT" smtClean="0"/>
              <a:t>10</a:t>
            </a:fld>
            <a:endParaRPr lang="it-IT"/>
          </a:p>
        </p:txBody>
      </p:sp>
    </p:spTree>
    <p:extLst>
      <p:ext uri="{BB962C8B-B14F-4D97-AF65-F5344CB8AC3E}">
        <p14:creationId xmlns:p14="http://schemas.microsoft.com/office/powerpoint/2010/main" val="346801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(LEGGI SLIDE)</a:t>
            </a:r>
          </a:p>
          <a:p>
            <a:pPr marL="171450" indent="-171450">
              <a:buFont typeface="Arial" panose="020B0604020202020204" pitchFamily="34" charset="0"/>
              <a:buChar char="•"/>
            </a:pPr>
            <a:r>
              <a:rPr lang="it-IT" dirty="0"/>
              <a:t>Codice di 6 byte assegnato in modo univoco ad ogni scheda di rete, tuttavia modificabile tramite </a:t>
            </a:r>
            <a:r>
              <a:rPr lang="it-IT" dirty="0" err="1"/>
              <a:t>sofware</a:t>
            </a:r>
            <a:r>
              <a:rPr lang="it-IT" dirty="0"/>
              <a:t>. </a:t>
            </a:r>
          </a:p>
          <a:p>
            <a:pPr marL="171450" indent="-171450">
              <a:buFont typeface="Arial" panose="020B0604020202020204" pitchFamily="34" charset="0"/>
              <a:buChar char="•"/>
            </a:pPr>
            <a:r>
              <a:rPr lang="it-IT" dirty="0"/>
              <a:t>IEEE assegna prefissi di 3 byte in cambio di una tassa che prendono il nome di OUI </a:t>
            </a:r>
            <a:r>
              <a:rPr lang="it-IT" dirty="0" err="1"/>
              <a:t>organiztionally</a:t>
            </a:r>
            <a:r>
              <a:rPr lang="it-IT" dirty="0"/>
              <a:t> </a:t>
            </a:r>
            <a:r>
              <a:rPr lang="it-IT" dirty="0" err="1"/>
              <a:t>unique</a:t>
            </a:r>
            <a:r>
              <a:rPr lang="it-IT" dirty="0"/>
              <a:t> </a:t>
            </a:r>
            <a:r>
              <a:rPr lang="it-IT" dirty="0" err="1"/>
              <a:t>identifier</a:t>
            </a:r>
            <a:r>
              <a:rPr lang="it-IT" dirty="0"/>
              <a:t>. </a:t>
            </a:r>
          </a:p>
          <a:p>
            <a:pPr marL="171450" indent="-171450">
              <a:buFont typeface="Arial" panose="020B0604020202020204" pitchFamily="34" charset="0"/>
              <a:buChar char="•"/>
            </a:pPr>
            <a:r>
              <a:rPr lang="it-IT" dirty="0"/>
              <a:t>I produttori sono poi liberi di assegnare i restanti 3 byte ai propri dispositivi con il vincolo di non usare mai lo stesso indirizzo due volte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11</a:t>
            </a:fld>
            <a:endParaRPr lang="it-IT"/>
          </a:p>
        </p:txBody>
      </p:sp>
    </p:spTree>
    <p:extLst>
      <p:ext uri="{BB962C8B-B14F-4D97-AF65-F5344CB8AC3E}">
        <p14:creationId xmlns:p14="http://schemas.microsoft.com/office/powerpoint/2010/main" val="2210220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a:p>
            <a:r>
              <a:rPr lang="it-IT" dirty="0"/>
              <a:t>Pratica chiamata randomizzazione dell’indirizzo MAC. </a:t>
            </a:r>
          </a:p>
          <a:p>
            <a:r>
              <a:rPr lang="it-IT" dirty="0"/>
              <a:t>Misura per la protezione della privacy che alcuni sistemi operativi adottano per impedire il tracking dei dispositivi. Non esiste uno standard quindi ogni sistema operativo implementa la propria versione. E questo fa porre domande sulla loro efficacia. </a:t>
            </a:r>
          </a:p>
          <a:p>
            <a:r>
              <a:rPr lang="it-IT" dirty="0"/>
              <a:t>Si riconosce per il </a:t>
            </a:r>
            <a:r>
              <a:rPr lang="it-IT" dirty="0" err="1"/>
              <a:t>local</a:t>
            </a:r>
            <a:r>
              <a:rPr lang="it-IT" dirty="0"/>
              <a:t> bit settato a 1 che è il secondo bit meno significativo del primo ottetto. </a:t>
            </a:r>
          </a:p>
          <a:p>
            <a:r>
              <a:rPr lang="it-IT" dirty="0"/>
              <a:t>Analogamente agli OUI IEEE assegna prefissi di 3 byte chiamati CID company </a:t>
            </a:r>
            <a:r>
              <a:rPr lang="it-IT" dirty="0" err="1"/>
              <a:t>identifier</a:t>
            </a:r>
            <a:r>
              <a:rPr lang="it-IT" dirty="0"/>
              <a:t>. </a:t>
            </a:r>
          </a:p>
          <a:p>
            <a:r>
              <a:rPr lang="it-IT" dirty="0"/>
              <a:t>Un indirizzo randomizzato in gergo viene chiamato </a:t>
            </a:r>
            <a:r>
              <a:rPr lang="it-IT" dirty="0" err="1"/>
              <a:t>locally</a:t>
            </a:r>
            <a:r>
              <a:rPr lang="it-IT" dirty="0"/>
              <a:t> </a:t>
            </a:r>
            <a:r>
              <a:rPr lang="it-IT" dirty="0" err="1"/>
              <a:t>assigned</a:t>
            </a:r>
            <a:r>
              <a:rPr lang="it-IT" dirty="0"/>
              <a:t>. Un esempio è il CID di </a:t>
            </a:r>
            <a:r>
              <a:rPr lang="it-IT" dirty="0" err="1"/>
              <a:t>google</a:t>
            </a:r>
            <a:r>
              <a:rPr lang="it-IT" dirty="0"/>
              <a:t>.</a:t>
            </a:r>
          </a:p>
          <a:p>
            <a:r>
              <a:rPr lang="it-IT" dirty="0"/>
              <a:t>La randomizzazione viene effettuata solo quando il dispositivo non è connesso a nessuna rete e solitamente tra un </a:t>
            </a:r>
            <a:r>
              <a:rPr lang="it-IT" dirty="0" err="1"/>
              <a:t>burst</a:t>
            </a:r>
            <a:r>
              <a:rPr lang="it-IT" dirty="0"/>
              <a:t> e l’altro</a:t>
            </a:r>
          </a:p>
        </p:txBody>
      </p:sp>
      <p:sp>
        <p:nvSpPr>
          <p:cNvPr id="4" name="Segnaposto numero diapositiva 3"/>
          <p:cNvSpPr>
            <a:spLocks noGrp="1"/>
          </p:cNvSpPr>
          <p:nvPr>
            <p:ph type="sldNum" sz="quarter" idx="5"/>
          </p:nvPr>
        </p:nvSpPr>
        <p:spPr/>
        <p:txBody>
          <a:bodyPr/>
          <a:lstStyle/>
          <a:p>
            <a:fld id="{DA21EF7D-DDB2-42BD-B672-466EB9F9BF43}" type="slidenum">
              <a:rPr lang="it-IT" smtClean="0"/>
              <a:t>12</a:t>
            </a:fld>
            <a:endParaRPr lang="it-IT"/>
          </a:p>
        </p:txBody>
      </p:sp>
    </p:spTree>
    <p:extLst>
      <p:ext uri="{BB962C8B-B14F-4D97-AF65-F5344CB8AC3E}">
        <p14:creationId xmlns:p14="http://schemas.microsoft.com/office/powerpoint/2010/main" val="1137473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a:p>
            <a:r>
              <a:rPr lang="it-IT" dirty="0"/>
              <a:t>Sia perché esistono poche soluzioni commercializzate</a:t>
            </a:r>
          </a:p>
          <a:p>
            <a:r>
              <a:rPr lang="it-IT" dirty="0"/>
              <a:t>che per avere maggiore flessibilità in fase di test</a:t>
            </a:r>
          </a:p>
          <a:p>
            <a:r>
              <a:rPr lang="it-IT" dirty="0"/>
              <a:t>Ho realizzato personalmente il nostro sistema di sniffer </a:t>
            </a:r>
            <a:r>
              <a:rPr lang="it-IT" dirty="0" err="1"/>
              <a:t>wifi</a:t>
            </a:r>
            <a:r>
              <a:rPr lang="it-IT" dirty="0"/>
              <a:t> preoccupandomi sia della parte hardware che della parte software nella sua interezza.</a:t>
            </a:r>
          </a:p>
          <a:p>
            <a:r>
              <a:rPr lang="it-IT" dirty="0"/>
              <a:t>Ho sviluppato quindi uno script in </a:t>
            </a:r>
            <a:r>
              <a:rPr lang="it-IT" dirty="0" err="1"/>
              <a:t>python</a:t>
            </a:r>
            <a:r>
              <a:rPr lang="it-IT" dirty="0"/>
              <a:t> per lo sniffing del traffico e per l’invio dei dati al database ospitato da un server qui all’università, ho sviluppato l’applicazione web per la visualizzazione dei risultati e scelto l’hardware da accoppiare al software che si compone di un </a:t>
            </a:r>
            <a:r>
              <a:rPr lang="it-IT" dirty="0" err="1"/>
              <a:t>rasperry</a:t>
            </a:r>
            <a:r>
              <a:rPr lang="it-IT" dirty="0"/>
              <a:t> </a:t>
            </a:r>
            <a:r>
              <a:rPr lang="it-IT" dirty="0" err="1"/>
              <a:t>pi</a:t>
            </a:r>
            <a:r>
              <a:rPr lang="it-IT" dirty="0"/>
              <a:t> 3 b+ e una scheda di rete usb con antenna</a:t>
            </a:r>
          </a:p>
        </p:txBody>
      </p:sp>
      <p:sp>
        <p:nvSpPr>
          <p:cNvPr id="4" name="Segnaposto numero diapositiva 3"/>
          <p:cNvSpPr>
            <a:spLocks noGrp="1"/>
          </p:cNvSpPr>
          <p:nvPr>
            <p:ph type="sldNum" sz="quarter" idx="5"/>
          </p:nvPr>
        </p:nvSpPr>
        <p:spPr/>
        <p:txBody>
          <a:bodyPr/>
          <a:lstStyle/>
          <a:p>
            <a:fld id="{DA21EF7D-DDB2-42BD-B672-466EB9F9BF43}" type="slidenum">
              <a:rPr lang="it-IT" smtClean="0"/>
              <a:t>13</a:t>
            </a:fld>
            <a:endParaRPr lang="it-IT"/>
          </a:p>
        </p:txBody>
      </p:sp>
    </p:spTree>
    <p:extLst>
      <p:ext uri="{BB962C8B-B14F-4D97-AF65-F5344CB8AC3E}">
        <p14:creationId xmlns:p14="http://schemas.microsoft.com/office/powerpoint/2010/main" val="1010448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Due </a:t>
            </a:r>
            <a:r>
              <a:rPr lang="it-IT" dirty="0" err="1"/>
              <a:t>thread</a:t>
            </a:r>
            <a:endParaRPr lang="it-IT" dirty="0"/>
          </a:p>
          <a:p>
            <a:pPr marL="171450" indent="-171450">
              <a:buFont typeface="Arial" panose="020B0604020202020204" pitchFamily="34" charset="0"/>
              <a:buChar char="•"/>
            </a:pPr>
            <a:r>
              <a:rPr lang="it-IT" dirty="0"/>
              <a:t>Obiettivo: fornire in output ad intervalli regolari il numero di dispositivi unici rilevati in quell’istante</a:t>
            </a:r>
          </a:p>
          <a:p>
            <a:pPr marL="171450" indent="-171450">
              <a:buFont typeface="Arial" panose="020B0604020202020204" pitchFamily="34" charset="0"/>
              <a:buChar char="•"/>
            </a:pPr>
            <a:r>
              <a:rPr lang="it-IT" dirty="0"/>
              <a:t>Nessun problema per MAC globali. Problema per i </a:t>
            </a:r>
            <a:r>
              <a:rPr lang="it-IT" dirty="0" err="1"/>
              <a:t>locally</a:t>
            </a:r>
            <a:r>
              <a:rPr lang="it-IT" dirty="0"/>
              <a:t> </a:t>
            </a:r>
            <a:r>
              <a:rPr lang="it-IT" dirty="0" err="1"/>
              <a:t>assigned</a:t>
            </a:r>
            <a:r>
              <a:rPr lang="it-IT" dirty="0"/>
              <a:t> perché si conterebbero copie multiple.</a:t>
            </a:r>
          </a:p>
          <a:p>
            <a:pPr marL="171450" indent="-171450">
              <a:buFont typeface="Arial" panose="020B0604020202020204" pitchFamily="34" charset="0"/>
              <a:buChar char="•"/>
            </a:pPr>
            <a:r>
              <a:rPr lang="it-IT" dirty="0"/>
              <a:t>Sviluppato un algoritmo di </a:t>
            </a:r>
            <a:r>
              <a:rPr lang="it-IT" dirty="0" err="1"/>
              <a:t>derandomizzazione</a:t>
            </a:r>
            <a:r>
              <a:rPr lang="it-IT" dirty="0"/>
              <a:t> in due fasi: </a:t>
            </a:r>
            <a:r>
              <a:rPr lang="it-IT" dirty="0" err="1"/>
              <a:t>fingerprinting</a:t>
            </a:r>
            <a:r>
              <a:rPr lang="it-IT" dirty="0"/>
              <a:t> e aggregazione</a:t>
            </a:r>
          </a:p>
          <a:p>
            <a:pPr marL="171450" indent="-171450">
              <a:buFont typeface="Arial" panose="020B0604020202020204" pitchFamily="34" charset="0"/>
              <a:buChar char="•"/>
            </a:pPr>
            <a:r>
              <a:rPr lang="it-IT" dirty="0"/>
              <a:t>Ad ogni </a:t>
            </a:r>
            <a:r>
              <a:rPr lang="it-IT" dirty="0" err="1"/>
              <a:t>mac</a:t>
            </a:r>
            <a:r>
              <a:rPr lang="it-IT" dirty="0"/>
              <a:t> è assegnato un tempo di decadimento</a:t>
            </a:r>
          </a:p>
        </p:txBody>
      </p:sp>
      <p:sp>
        <p:nvSpPr>
          <p:cNvPr id="4" name="Segnaposto numero diapositiva 3"/>
          <p:cNvSpPr>
            <a:spLocks noGrp="1"/>
          </p:cNvSpPr>
          <p:nvPr>
            <p:ph type="sldNum" sz="quarter" idx="5"/>
          </p:nvPr>
        </p:nvSpPr>
        <p:spPr/>
        <p:txBody>
          <a:bodyPr/>
          <a:lstStyle/>
          <a:p>
            <a:fld id="{DA21EF7D-DDB2-42BD-B672-466EB9F9BF43}" type="slidenum">
              <a:rPr lang="it-IT" smtClean="0"/>
              <a:t>14</a:t>
            </a:fld>
            <a:endParaRPr lang="it-IT"/>
          </a:p>
        </p:txBody>
      </p:sp>
    </p:spTree>
    <p:extLst>
      <p:ext uri="{BB962C8B-B14F-4D97-AF65-F5344CB8AC3E}">
        <p14:creationId xmlns:p14="http://schemas.microsoft.com/office/powerpoint/2010/main" val="359341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15</a:t>
            </a:fld>
            <a:endParaRPr lang="it-IT"/>
          </a:p>
        </p:txBody>
      </p:sp>
    </p:spTree>
    <p:extLst>
      <p:ext uri="{BB962C8B-B14F-4D97-AF65-F5344CB8AC3E}">
        <p14:creationId xmlns:p14="http://schemas.microsoft.com/office/powerpoint/2010/main" val="49818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Dopo aver diviso i MAC in bucket si controlla se ci siano </a:t>
            </a:r>
            <a:r>
              <a:rPr lang="it-IT" dirty="0" err="1"/>
              <a:t>mac</a:t>
            </a:r>
            <a:r>
              <a:rPr lang="it-IT" dirty="0"/>
              <a:t> localmente assegnati da dover aggregare all’interno dello stesso bucket</a:t>
            </a:r>
          </a:p>
          <a:p>
            <a:pPr marL="171450" indent="-171450">
              <a:buFont typeface="Arial" panose="020B0604020202020204" pitchFamily="34" charset="0"/>
              <a:buChar char="•"/>
            </a:pPr>
            <a:r>
              <a:rPr lang="it-IT" dirty="0"/>
              <a:t>Lo scenario tipico è il controllo sul </a:t>
            </a:r>
            <a:r>
              <a:rPr lang="it-IT" dirty="0" err="1"/>
              <a:t>sequence</a:t>
            </a:r>
            <a:r>
              <a:rPr lang="it-IT" dirty="0"/>
              <a:t> </a:t>
            </a:r>
            <a:r>
              <a:rPr lang="it-IT" dirty="0" err="1"/>
              <a:t>number</a:t>
            </a:r>
            <a:r>
              <a:rPr lang="it-IT" dirty="0"/>
              <a:t> e sulla potenza ricevuta (spiegazione)</a:t>
            </a:r>
          </a:p>
          <a:p>
            <a:pPr marL="171450" indent="-171450">
              <a:buFont typeface="Arial" panose="020B0604020202020204" pitchFamily="34" charset="0"/>
              <a:buChar char="•"/>
            </a:pPr>
            <a:r>
              <a:rPr lang="it-IT" dirty="0"/>
              <a:t>Capita però che alcuni dispositivi inviino le informazioni WPS</a:t>
            </a:r>
          </a:p>
          <a:p>
            <a:pPr marL="171450" indent="-171450">
              <a:buFont typeface="Arial" panose="020B0604020202020204" pitchFamily="34" charset="0"/>
              <a:buChar char="•"/>
            </a:pPr>
            <a:r>
              <a:rPr lang="it-IT" dirty="0"/>
              <a:t>Liste di SSID</a:t>
            </a:r>
          </a:p>
        </p:txBody>
      </p:sp>
      <p:sp>
        <p:nvSpPr>
          <p:cNvPr id="4" name="Segnaposto numero diapositiva 3"/>
          <p:cNvSpPr>
            <a:spLocks noGrp="1"/>
          </p:cNvSpPr>
          <p:nvPr>
            <p:ph type="sldNum" sz="quarter" idx="5"/>
          </p:nvPr>
        </p:nvSpPr>
        <p:spPr/>
        <p:txBody>
          <a:bodyPr/>
          <a:lstStyle/>
          <a:p>
            <a:fld id="{DA21EF7D-DDB2-42BD-B672-466EB9F9BF43}" type="slidenum">
              <a:rPr lang="it-IT" smtClean="0"/>
              <a:t>16</a:t>
            </a:fld>
            <a:endParaRPr lang="it-IT"/>
          </a:p>
        </p:txBody>
      </p:sp>
    </p:spTree>
    <p:extLst>
      <p:ext uri="{BB962C8B-B14F-4D97-AF65-F5344CB8AC3E}">
        <p14:creationId xmlns:p14="http://schemas.microsoft.com/office/powerpoint/2010/main" val="415710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17</a:t>
            </a:fld>
            <a:endParaRPr lang="it-IT"/>
          </a:p>
        </p:txBody>
      </p:sp>
    </p:spTree>
    <p:extLst>
      <p:ext uri="{BB962C8B-B14F-4D97-AF65-F5344CB8AC3E}">
        <p14:creationId xmlns:p14="http://schemas.microsoft.com/office/powerpoint/2010/main" val="63836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Essendo uno strumento di misura ci si è posta la domanda circa la sua precisione e i suoi limiti. </a:t>
            </a:r>
          </a:p>
          <a:p>
            <a:r>
              <a:rPr lang="it-IT" dirty="0"/>
              <a:t>(LEGGI SLIDE)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18</a:t>
            </a:fld>
            <a:endParaRPr lang="it-IT"/>
          </a:p>
        </p:txBody>
      </p:sp>
    </p:spTree>
    <p:extLst>
      <p:ext uri="{BB962C8B-B14F-4D97-AF65-F5344CB8AC3E}">
        <p14:creationId xmlns:p14="http://schemas.microsoft.com/office/powerpoint/2010/main" val="712866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Cinque Terre sono cinque antichi borghi situati tra </a:t>
            </a:r>
            <a:r>
              <a:rPr lang="it-IT" dirty="0" err="1"/>
              <a:t>levanto</a:t>
            </a:r>
            <a:r>
              <a:rPr lang="it-IT" dirty="0"/>
              <a:t> e la spezia. Data la situazione geografica impervia, la discesa ai paesi è consentita solo a piedi per cui il mezzo di gran lunga più utilizzato è la ferrovia. Non sono aree adatte al turismo di massa che vedono durante i periodi di alta stagione a causa della mancanza di spazi adeguati, specialmente nelle stazioni ferroviarie. È proprio presso le cinque stazioni, o meglio presso i 5 terre point presso le stazioni che sono stati piazzati i sensori.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19</a:t>
            </a:fld>
            <a:endParaRPr lang="it-IT"/>
          </a:p>
        </p:txBody>
      </p:sp>
    </p:spTree>
    <p:extLst>
      <p:ext uri="{BB962C8B-B14F-4D97-AF65-F5344CB8AC3E}">
        <p14:creationId xmlns:p14="http://schemas.microsoft.com/office/powerpoint/2010/main" val="4199862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Durante la discussione toccherò i seguenti punti. Partendo da concetti generici arriverò a spiegare come funziona l’architettura proposta e come questa sia stata applicata al caso di studio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a:t>
            </a:fld>
            <a:endParaRPr lang="it-IT"/>
          </a:p>
        </p:txBody>
      </p:sp>
    </p:spTree>
    <p:extLst>
      <p:ext uri="{BB962C8B-B14F-4D97-AF65-F5344CB8AC3E}">
        <p14:creationId xmlns:p14="http://schemas.microsoft.com/office/powerpoint/2010/main" val="3301089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Monterosso è il primo paese viaggiando da nord a sud. Questo insieme a Riomaggiore, che è l’ultimo, costituiscono i maggiori punti di scambio dei treni per coloro che vogliono visitare il parco. Come si può vedere il sensore capta sia le persone sui binari, sia sulla passeggiata lungomare sottostante la stazione.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20</a:t>
            </a:fld>
            <a:endParaRPr lang="it-IT"/>
          </a:p>
        </p:txBody>
      </p:sp>
    </p:spTree>
    <p:extLst>
      <p:ext uri="{BB962C8B-B14F-4D97-AF65-F5344CB8AC3E}">
        <p14:creationId xmlns:p14="http://schemas.microsoft.com/office/powerpoint/2010/main" val="633323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Vernazza è il secondo paese che si incontra. L’ufficio del 5 terre point è proprio in mezzo ai binari e consente il monitoraggio completo della stazione. L’accesso è possibile solo tramite una scala dalla via sottostante ed essendo questa appunto sotto la stazione è monitorata anch’essa. </a:t>
            </a:r>
          </a:p>
        </p:txBody>
      </p:sp>
      <p:sp>
        <p:nvSpPr>
          <p:cNvPr id="4" name="Segnaposto numero diapositiva 3"/>
          <p:cNvSpPr>
            <a:spLocks noGrp="1"/>
          </p:cNvSpPr>
          <p:nvPr>
            <p:ph type="sldNum" sz="quarter" idx="5"/>
          </p:nvPr>
        </p:nvSpPr>
        <p:spPr/>
        <p:txBody>
          <a:bodyPr/>
          <a:lstStyle/>
          <a:p>
            <a:fld id="{DA21EF7D-DDB2-42BD-B672-466EB9F9BF43}" type="slidenum">
              <a:rPr lang="it-IT" smtClean="0"/>
              <a:t>21</a:t>
            </a:fld>
            <a:endParaRPr lang="it-IT"/>
          </a:p>
        </p:txBody>
      </p:sp>
    </p:spTree>
    <p:extLst>
      <p:ext uri="{BB962C8B-B14F-4D97-AF65-F5344CB8AC3E}">
        <p14:creationId xmlns:p14="http://schemas.microsoft.com/office/powerpoint/2010/main" val="3377637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terzo paese è </a:t>
            </a:r>
            <a:r>
              <a:rPr lang="it-IT" dirty="0" err="1"/>
              <a:t>corniglia</a:t>
            </a:r>
            <a:r>
              <a:rPr lang="it-IT" dirty="0"/>
              <a:t>. Anche in questo caso la stazione ha un’unica via di fuga dove i turisti si incamminano verso i sentieri. La massa è costretta a seguire un vicolo di cui il 5 terre point fa angolo per cui tutto il traffico riesce ad essere monitorato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22</a:t>
            </a:fld>
            <a:endParaRPr lang="it-IT"/>
          </a:p>
        </p:txBody>
      </p:sp>
    </p:spTree>
    <p:extLst>
      <p:ext uri="{BB962C8B-B14F-4D97-AF65-F5344CB8AC3E}">
        <p14:creationId xmlns:p14="http://schemas.microsoft.com/office/powerpoint/2010/main" val="2627432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penultima stazione è quella di </a:t>
            </a:r>
            <a:r>
              <a:rPr lang="it-IT" dirty="0" err="1"/>
              <a:t>manarola</a:t>
            </a:r>
            <a:r>
              <a:rPr lang="it-IT" dirty="0"/>
              <a:t> e come per le altre i turisti sono obbligati a seguire un sottopassaggio e transitare presso una piazzetta antistante il 5 terre point, per poi proseguire lungo un tunnel che collega la stazione al paese. Motivo in più per monitorare quest’area</a:t>
            </a:r>
          </a:p>
        </p:txBody>
      </p:sp>
      <p:sp>
        <p:nvSpPr>
          <p:cNvPr id="4" name="Segnaposto numero diapositiva 3"/>
          <p:cNvSpPr>
            <a:spLocks noGrp="1"/>
          </p:cNvSpPr>
          <p:nvPr>
            <p:ph type="sldNum" sz="quarter" idx="5"/>
          </p:nvPr>
        </p:nvSpPr>
        <p:spPr/>
        <p:txBody>
          <a:bodyPr/>
          <a:lstStyle/>
          <a:p>
            <a:fld id="{DA21EF7D-DDB2-42BD-B672-466EB9F9BF43}" type="slidenum">
              <a:rPr lang="it-IT" smtClean="0"/>
              <a:t>23</a:t>
            </a:fld>
            <a:endParaRPr lang="it-IT"/>
          </a:p>
        </p:txBody>
      </p:sp>
    </p:spTree>
    <p:extLst>
      <p:ext uri="{BB962C8B-B14F-4D97-AF65-F5344CB8AC3E}">
        <p14:creationId xmlns:p14="http://schemas.microsoft.com/office/powerpoint/2010/main" val="3094244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Riomaggiore è l’ultimo borgo che come già detto, assieme a </a:t>
            </a:r>
            <a:r>
              <a:rPr lang="it-IT" dirty="0" err="1"/>
              <a:t>monterosso</a:t>
            </a:r>
            <a:r>
              <a:rPr lang="it-IT" dirty="0"/>
              <a:t> delimita le cinque terre. Qui l’area è un po’ più grande rispetto alle precedenti, ci sono più vie di fuga e la piazza è decisamente più capiente rispetto a quella di </a:t>
            </a:r>
            <a:r>
              <a:rPr lang="it-IT" dirty="0" err="1"/>
              <a:t>manarola</a:t>
            </a:r>
            <a:r>
              <a:rPr lang="it-IT" dirty="0"/>
              <a:t>. Il 5 terre point si trova proprio nella piazza, tra la stazione e il tunnel che la collega al paese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24</a:t>
            </a:fld>
            <a:endParaRPr lang="it-IT"/>
          </a:p>
        </p:txBody>
      </p:sp>
    </p:spTree>
    <p:extLst>
      <p:ext uri="{BB962C8B-B14F-4D97-AF65-F5344CB8AC3E}">
        <p14:creationId xmlns:p14="http://schemas.microsoft.com/office/powerpoint/2010/main" val="135780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L’applicazione web per la visualizzazione dei dati è composta da una mappa con i pulsanti per spostarsi rapidamente da un paese all’altro. Sono presenti i marker in corrispondenza di dove sono piazzati i sensori e cliccandoci sopra viene mostrato all’utente uno storico dell’ultima ora.</a:t>
            </a:r>
          </a:p>
          <a:p>
            <a:r>
              <a:rPr lang="it-IT" dirty="0"/>
              <a:t>L’area coperta da ogni sensore prende il colore a seconda della classificazione di cui abbiamo parlato all’inizio. Verde, giallo, rosso e cambia automaticamente davanti all’utente quando si verifica un passaggio di stato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25</a:t>
            </a:fld>
            <a:endParaRPr lang="it-IT"/>
          </a:p>
        </p:txBody>
      </p:sp>
    </p:spTree>
    <p:extLst>
      <p:ext uri="{BB962C8B-B14F-4D97-AF65-F5344CB8AC3E}">
        <p14:creationId xmlns:p14="http://schemas.microsoft.com/office/powerpoint/2010/main" val="103266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sezione sottostante la mappa consente di visualizzare un intervallo personalizzato di uno tra i sensori disponibili. Su questo grafico si può zoomare, rimpicciolire le parti interessate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26</a:t>
            </a:fld>
            <a:endParaRPr lang="it-IT"/>
          </a:p>
        </p:txBody>
      </p:sp>
    </p:spTree>
    <p:extLst>
      <p:ext uri="{BB962C8B-B14F-4D97-AF65-F5344CB8AC3E}">
        <p14:creationId xmlns:p14="http://schemas.microsoft.com/office/powerpoint/2010/main" val="111225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sensori ora come ora sono attivi 24h su 24 e siccome il sistema è online da relativamente poco tempo è stato stimato un parametro proporzionale di 1,35 che permette una stima piuttosto veritiera del livello di traffico. Per quanto riguarda la randomizzazione è vero, è un meccanismo che impedisce il tracking ma ha comunque delle falle. Sarebbe opportuno che il contenuto delle probe </a:t>
            </a:r>
            <a:r>
              <a:rPr lang="it-IT" dirty="0" err="1"/>
              <a:t>request</a:t>
            </a:r>
            <a:r>
              <a:rPr lang="it-IT" dirty="0"/>
              <a:t> fosse ridotto all’essenziale per impedire il </a:t>
            </a:r>
            <a:r>
              <a:rPr lang="it-IT" dirty="0" err="1"/>
              <a:t>fingerprinting</a:t>
            </a:r>
            <a:r>
              <a:rPr lang="it-IT" dirty="0"/>
              <a:t>. Sarebbe opportuno anche resettare il </a:t>
            </a:r>
            <a:r>
              <a:rPr lang="it-IT" dirty="0" err="1"/>
              <a:t>sequence</a:t>
            </a:r>
            <a:r>
              <a:rPr lang="it-IT" dirty="0"/>
              <a:t> </a:t>
            </a:r>
            <a:r>
              <a:rPr lang="it-IT" dirty="0" err="1"/>
              <a:t>number</a:t>
            </a:r>
            <a:r>
              <a:rPr lang="it-IT" dirty="0"/>
              <a:t> ad ogni cambio indirizzo. La randomizzazione dovrebbe essere adottata da tutti i sistemi operativi perché per esempio nonostante sui </a:t>
            </a:r>
            <a:r>
              <a:rPr lang="it-IT" dirty="0" err="1"/>
              <a:t>samsung</a:t>
            </a:r>
            <a:r>
              <a:rPr lang="it-IT" dirty="0"/>
              <a:t> giri </a:t>
            </a:r>
            <a:r>
              <a:rPr lang="it-IT" dirty="0" err="1"/>
              <a:t>android</a:t>
            </a:r>
            <a:r>
              <a:rPr lang="it-IT" dirty="0"/>
              <a:t>, questi non randomizzano.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27</a:t>
            </a:fld>
            <a:endParaRPr lang="it-IT"/>
          </a:p>
        </p:txBody>
      </p:sp>
    </p:spTree>
    <p:extLst>
      <p:ext uri="{BB962C8B-B14F-4D97-AF65-F5344CB8AC3E}">
        <p14:creationId xmlns:p14="http://schemas.microsoft.com/office/powerpoint/2010/main" val="1277824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rilevazioni attualmente in corso, assieme a meteo, giorno della settimana, festività e stagione potrebbero essere una base per un dataset su cui sviluppare un modulo previsionale. Le previsioni trasformerebbero così l’</a:t>
            </a:r>
            <a:r>
              <a:rPr lang="it-IT" dirty="0" err="1"/>
              <a:t>applicaizone</a:t>
            </a:r>
            <a:r>
              <a:rPr lang="it-IT" dirty="0"/>
              <a:t> web in uno strumento per i turisti oltre che per i gestori del parco. Volendo si potrebbe utilizzare l’informazione dei </a:t>
            </a:r>
            <a:r>
              <a:rPr lang="it-IT" dirty="0" err="1"/>
              <a:t>mac</a:t>
            </a:r>
            <a:r>
              <a:rPr lang="it-IT" dirty="0"/>
              <a:t> globali per vedere quali siano i percorsi più battuti e con quali tempistiche o per fare calcoli all’interno di uno stesso paese avendo a disposizione più sensori per ogni borgo. </a:t>
            </a:r>
          </a:p>
        </p:txBody>
      </p:sp>
      <p:sp>
        <p:nvSpPr>
          <p:cNvPr id="4" name="Segnaposto numero diapositiva 3"/>
          <p:cNvSpPr>
            <a:spLocks noGrp="1"/>
          </p:cNvSpPr>
          <p:nvPr>
            <p:ph type="sldNum" sz="quarter" idx="5"/>
          </p:nvPr>
        </p:nvSpPr>
        <p:spPr/>
        <p:txBody>
          <a:bodyPr/>
          <a:lstStyle/>
          <a:p>
            <a:fld id="{DA21EF7D-DDB2-42BD-B672-466EB9F9BF43}" type="slidenum">
              <a:rPr lang="it-IT" smtClean="0"/>
              <a:t>28</a:t>
            </a:fld>
            <a:endParaRPr lang="it-IT"/>
          </a:p>
        </p:txBody>
      </p:sp>
    </p:spTree>
    <p:extLst>
      <p:ext uri="{BB962C8B-B14F-4D97-AF65-F5344CB8AC3E}">
        <p14:creationId xmlns:p14="http://schemas.microsoft.com/office/powerpoint/2010/main" val="2525641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29</a:t>
            </a:fld>
            <a:endParaRPr lang="it-IT"/>
          </a:p>
        </p:txBody>
      </p:sp>
    </p:spTree>
    <p:extLst>
      <p:ext uri="{BB962C8B-B14F-4D97-AF65-F5344CB8AC3E}">
        <p14:creationId xmlns:p14="http://schemas.microsoft.com/office/powerpoint/2010/main" val="221310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Necessità di prevenire situazioni pericolose causate da sovraffollamenti pedonali in luoghi la cui capacità massima è messa a dura prova</a:t>
            </a:r>
          </a:p>
          <a:p>
            <a:pPr marL="171450" indent="-171450">
              <a:buFont typeface="Arial" panose="020B0604020202020204" pitchFamily="34" charset="0"/>
              <a:buChar char="•"/>
            </a:pPr>
            <a:r>
              <a:rPr lang="it-IT" dirty="0"/>
              <a:t>Lo sviluppo tecnologico consente metodi di monitoraggio alternativi alla videosorveglianza</a:t>
            </a:r>
          </a:p>
          <a:p>
            <a:pPr marL="171450" indent="-171450">
              <a:buFont typeface="Wingdings" panose="05000000000000000000" pitchFamily="2" charset="2"/>
              <a:buChar char="Ø"/>
            </a:pPr>
            <a:r>
              <a:rPr lang="it-IT" dirty="0"/>
              <a:t>Sviluppare un sistema di monitoraggio pedonale basato su sensori </a:t>
            </a:r>
            <a:r>
              <a:rPr lang="it-IT" dirty="0" err="1"/>
              <a:t>wifi</a:t>
            </a:r>
            <a:r>
              <a:rPr lang="it-IT" dirty="0"/>
              <a:t> per la classificazione del traffico in 3 livelli di viabilità</a:t>
            </a:r>
          </a:p>
        </p:txBody>
      </p:sp>
      <p:sp>
        <p:nvSpPr>
          <p:cNvPr id="4" name="Segnaposto numero diapositiva 3"/>
          <p:cNvSpPr>
            <a:spLocks noGrp="1"/>
          </p:cNvSpPr>
          <p:nvPr>
            <p:ph type="sldNum" sz="quarter" idx="5"/>
          </p:nvPr>
        </p:nvSpPr>
        <p:spPr/>
        <p:txBody>
          <a:bodyPr/>
          <a:lstStyle/>
          <a:p>
            <a:fld id="{DA21EF7D-DDB2-42BD-B672-466EB9F9BF43}" type="slidenum">
              <a:rPr lang="it-IT" smtClean="0"/>
              <a:t>3</a:t>
            </a:fld>
            <a:endParaRPr lang="it-IT"/>
          </a:p>
        </p:txBody>
      </p:sp>
    </p:spTree>
    <p:extLst>
      <p:ext uri="{BB962C8B-B14F-4D97-AF65-F5344CB8AC3E}">
        <p14:creationId xmlns:p14="http://schemas.microsoft.com/office/powerpoint/2010/main" val="594223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Videocamere registrano immagini </a:t>
            </a:r>
            <a:r>
              <a:rPr lang="it-IT" dirty="0" err="1"/>
              <a:t>rgb</a:t>
            </a:r>
            <a:r>
              <a:rPr lang="it-IT" dirty="0"/>
              <a:t> o scala di grigio da cui estrarre </a:t>
            </a:r>
            <a:r>
              <a:rPr lang="it-IT" dirty="0" err="1"/>
              <a:t>foreground</a:t>
            </a:r>
            <a:r>
              <a:rPr lang="it-IT" dirty="0"/>
              <a:t> con frame </a:t>
            </a:r>
            <a:r>
              <a:rPr lang="it-IT" dirty="0" err="1"/>
              <a:t>differencing</a:t>
            </a:r>
            <a:r>
              <a:rPr lang="it-IT" dirty="0"/>
              <a:t> o background </a:t>
            </a:r>
            <a:r>
              <a:rPr lang="it-IT" dirty="0" err="1"/>
              <a:t>subtraction</a:t>
            </a:r>
            <a:endParaRPr lang="it-IT" dirty="0"/>
          </a:p>
          <a:p>
            <a:pPr marL="171450" indent="-171450">
              <a:buFont typeface="Arial" panose="020B0604020202020204" pitchFamily="34" charset="0"/>
              <a:buChar char="•"/>
            </a:pPr>
            <a:r>
              <a:rPr lang="it-IT" dirty="0" err="1"/>
              <a:t>Crowd</a:t>
            </a:r>
            <a:r>
              <a:rPr lang="it-IT" dirty="0"/>
              <a:t> </a:t>
            </a:r>
            <a:r>
              <a:rPr lang="it-IT" dirty="0" err="1"/>
              <a:t>analysis</a:t>
            </a:r>
            <a:r>
              <a:rPr lang="it-IT" dirty="0"/>
              <a:t> a livello macroscopico per problemi ti tipo ROI</a:t>
            </a:r>
          </a:p>
          <a:p>
            <a:pPr marL="171450" indent="-171450">
              <a:buFont typeface="Arial" panose="020B0604020202020204" pitchFamily="34" charset="0"/>
              <a:buChar char="•"/>
            </a:pPr>
            <a:r>
              <a:rPr lang="it-IT" dirty="0"/>
              <a:t>Punti a sfavore: precisione con grandi masse, problemi di posizionamento in termini di occlusioni o impatto estetico, problemi cambiamenti di luce e privacy</a:t>
            </a:r>
          </a:p>
        </p:txBody>
      </p:sp>
      <p:sp>
        <p:nvSpPr>
          <p:cNvPr id="4" name="Segnaposto numero diapositiva 3"/>
          <p:cNvSpPr>
            <a:spLocks noGrp="1"/>
          </p:cNvSpPr>
          <p:nvPr>
            <p:ph type="sldNum" sz="quarter" idx="5"/>
          </p:nvPr>
        </p:nvSpPr>
        <p:spPr/>
        <p:txBody>
          <a:bodyPr/>
          <a:lstStyle/>
          <a:p>
            <a:fld id="{DA21EF7D-DDB2-42BD-B672-466EB9F9BF43}" type="slidenum">
              <a:rPr lang="it-IT" smtClean="0"/>
              <a:t>4</a:t>
            </a:fld>
            <a:endParaRPr lang="it-IT"/>
          </a:p>
        </p:txBody>
      </p:sp>
    </p:spTree>
    <p:extLst>
      <p:ext uri="{BB962C8B-B14F-4D97-AF65-F5344CB8AC3E}">
        <p14:creationId xmlns:p14="http://schemas.microsoft.com/office/powerpoint/2010/main" val="396052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Le videocamere stereoscopiche utilizzate a livello microscopico (sul singolo) per problemi LOI</a:t>
            </a:r>
          </a:p>
          <a:p>
            <a:pPr marL="171450" indent="-171450">
              <a:buFont typeface="Arial" panose="020B0604020202020204" pitchFamily="34" charset="0"/>
              <a:buChar char="•"/>
            </a:pPr>
            <a:r>
              <a:rPr lang="it-IT" dirty="0"/>
              <a:t>Stessi svantaggi delle videocamere</a:t>
            </a:r>
          </a:p>
          <a:p>
            <a:pPr marL="171450" indent="-171450">
              <a:buFont typeface="Arial" panose="020B0604020202020204" pitchFamily="34" charset="0"/>
              <a:buChar char="•"/>
            </a:pPr>
            <a:r>
              <a:rPr lang="it-IT" dirty="0"/>
              <a:t>Vincolo in più sulla verticale</a:t>
            </a:r>
          </a:p>
          <a:p>
            <a:pPr marL="171450" indent="-171450">
              <a:buFont typeface="Arial" panose="020B0604020202020204" pitchFamily="34" charset="0"/>
              <a:buChar char="•"/>
            </a:pPr>
            <a:r>
              <a:rPr lang="it-IT" dirty="0"/>
              <a:t>Poco applicabili a luoghi aperti con molteplici vie di fuga</a:t>
            </a:r>
          </a:p>
        </p:txBody>
      </p:sp>
      <p:sp>
        <p:nvSpPr>
          <p:cNvPr id="4" name="Segnaposto numero diapositiva 3"/>
          <p:cNvSpPr>
            <a:spLocks noGrp="1"/>
          </p:cNvSpPr>
          <p:nvPr>
            <p:ph type="sldNum" sz="quarter" idx="5"/>
          </p:nvPr>
        </p:nvSpPr>
        <p:spPr/>
        <p:txBody>
          <a:bodyPr/>
          <a:lstStyle/>
          <a:p>
            <a:fld id="{DA21EF7D-DDB2-42BD-B672-466EB9F9BF43}" type="slidenum">
              <a:rPr lang="it-IT" smtClean="0"/>
              <a:t>5</a:t>
            </a:fld>
            <a:endParaRPr lang="it-IT"/>
          </a:p>
        </p:txBody>
      </p:sp>
    </p:spTree>
    <p:extLst>
      <p:ext uri="{BB962C8B-B14F-4D97-AF65-F5344CB8AC3E}">
        <p14:creationId xmlns:p14="http://schemas.microsoft.com/office/powerpoint/2010/main" val="53838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Laser e gli infrarossi buona alternativa alle telecamere stereoscopiche.</a:t>
            </a:r>
          </a:p>
          <a:p>
            <a:pPr marL="171450" indent="-171450">
              <a:buFont typeface="Arial" panose="020B0604020202020204" pitchFamily="34" charset="0"/>
              <a:buChar char="•"/>
            </a:pPr>
            <a:r>
              <a:rPr lang="it-IT" dirty="0"/>
              <a:t>Non necessitando di registrare immagini ad alta risoluzione la computazione è molto alleggerita. </a:t>
            </a:r>
          </a:p>
          <a:p>
            <a:pPr marL="171450" indent="-171450">
              <a:buFont typeface="Arial" panose="020B0604020202020204" pitchFamily="34" charset="0"/>
              <a:buChar char="•"/>
            </a:pPr>
            <a:r>
              <a:rPr lang="it-IT" dirty="0"/>
              <a:t>Problemi di tipo LOI</a:t>
            </a:r>
          </a:p>
          <a:p>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6</a:t>
            </a:fld>
            <a:endParaRPr lang="it-IT"/>
          </a:p>
        </p:txBody>
      </p:sp>
    </p:spTree>
    <p:extLst>
      <p:ext uri="{BB962C8B-B14F-4D97-AF65-F5344CB8AC3E}">
        <p14:creationId xmlns:p14="http://schemas.microsoft.com/office/powerpoint/2010/main" val="2507408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dirty="0"/>
              <a:t>Sniffer è un sistema che effettua intercettazione passiva del traffico in rete</a:t>
            </a:r>
          </a:p>
          <a:p>
            <a:pPr marL="171450" indent="-171450">
              <a:buFont typeface="Arial" panose="020B0604020202020204" pitchFamily="34" charset="0"/>
              <a:buChar char="•"/>
            </a:pPr>
            <a:r>
              <a:rPr lang="it-IT" dirty="0"/>
              <a:t>Soluzione poco affermata.  Ancora protagonista di esperimenti.</a:t>
            </a:r>
          </a:p>
          <a:p>
            <a:pPr marL="171450" indent="-171450">
              <a:buFont typeface="Arial" panose="020B0604020202020204" pitchFamily="34" charset="0"/>
              <a:buChar char="•"/>
            </a:pPr>
            <a:r>
              <a:rPr lang="it-IT" dirty="0"/>
              <a:t>Agisce contando il numero di indirizzi </a:t>
            </a:r>
            <a:r>
              <a:rPr lang="it-IT" dirty="0" err="1"/>
              <a:t>mac</a:t>
            </a:r>
            <a:r>
              <a:rPr lang="it-IT" dirty="0"/>
              <a:t> captati dai dispositivi con il </a:t>
            </a:r>
            <a:r>
              <a:rPr lang="it-IT" dirty="0" err="1"/>
              <a:t>wifi</a:t>
            </a:r>
            <a:r>
              <a:rPr lang="it-IT" dirty="0"/>
              <a:t> acceso, non per forza connessi ad una rete.</a:t>
            </a:r>
          </a:p>
          <a:p>
            <a:pPr marL="171450" indent="-171450">
              <a:buFont typeface="Arial" panose="020B0604020202020204" pitchFamily="34" charset="0"/>
              <a:buChar char="•"/>
            </a:pPr>
            <a:r>
              <a:rPr lang="it-IT" dirty="0"/>
              <a:t>Problema di tipo ROI, numero di persone nel raggio d’azione del sensore</a:t>
            </a:r>
          </a:p>
          <a:p>
            <a:pPr marL="171450" indent="-171450">
              <a:buFont typeface="Arial" panose="020B0604020202020204" pitchFamily="34" charset="0"/>
              <a:buChar char="•"/>
            </a:pPr>
            <a:r>
              <a:rPr lang="it-IT" dirty="0"/>
              <a:t>Non ha i problemi delle telecamere ed è discreto</a:t>
            </a:r>
          </a:p>
          <a:p>
            <a:pPr marL="171450" indent="-171450">
              <a:buFont typeface="Arial" panose="020B0604020202020204" pitchFamily="34" charset="0"/>
              <a:buChar char="•"/>
            </a:pPr>
            <a:r>
              <a:rPr lang="it-IT" dirty="0"/>
              <a:t>Misura grossolana perché dipende dal tasso di rilevazione ma per discriminare i livelli dovrebbe andare bene</a:t>
            </a:r>
          </a:p>
        </p:txBody>
      </p:sp>
      <p:sp>
        <p:nvSpPr>
          <p:cNvPr id="4" name="Segnaposto numero diapositiva 3"/>
          <p:cNvSpPr>
            <a:spLocks noGrp="1"/>
          </p:cNvSpPr>
          <p:nvPr>
            <p:ph type="sldNum" sz="quarter" idx="5"/>
          </p:nvPr>
        </p:nvSpPr>
        <p:spPr/>
        <p:txBody>
          <a:bodyPr/>
          <a:lstStyle/>
          <a:p>
            <a:fld id="{DA21EF7D-DDB2-42BD-B672-466EB9F9BF43}" type="slidenum">
              <a:rPr lang="it-IT" smtClean="0"/>
              <a:t>7</a:t>
            </a:fld>
            <a:endParaRPr lang="it-IT"/>
          </a:p>
        </p:txBody>
      </p:sp>
    </p:spTree>
    <p:extLst>
      <p:ext uri="{BB962C8B-B14F-4D97-AF65-F5344CB8AC3E}">
        <p14:creationId xmlns:p14="http://schemas.microsoft.com/office/powerpoint/2010/main" val="3382881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a:p>
            <a:r>
              <a:rPr lang="it-IT" dirty="0"/>
              <a:t>Lo standard IEEE 802.11 definisce 3 tipi di frame scambiati dai dispositivi </a:t>
            </a:r>
            <a:r>
              <a:rPr lang="it-IT" dirty="0" err="1"/>
              <a:t>wifi</a:t>
            </a:r>
            <a:r>
              <a:rPr lang="it-IT" dirty="0"/>
              <a:t>: </a:t>
            </a:r>
            <a:r>
              <a:rPr lang="it-IT" dirty="0" err="1"/>
              <a:t>magagement</a:t>
            </a:r>
            <a:r>
              <a:rPr lang="it-IT" dirty="0"/>
              <a:t> frame, control frame, data frame. Quello che ci interessa approfondire è il tipo management di cui fanno parte altri 5 </a:t>
            </a:r>
            <a:r>
              <a:rPr lang="it-IT" dirty="0" err="1"/>
              <a:t>sottoframe</a:t>
            </a:r>
            <a:r>
              <a:rPr lang="it-IT" dirty="0"/>
              <a:t>: </a:t>
            </a:r>
            <a:r>
              <a:rPr lang="it-IT" dirty="0" err="1"/>
              <a:t>association</a:t>
            </a:r>
            <a:r>
              <a:rPr lang="it-IT" dirty="0"/>
              <a:t>, authentication, beacon e probe </a:t>
            </a:r>
            <a:r>
              <a:rPr lang="it-IT" dirty="0" err="1"/>
              <a:t>request</a:t>
            </a:r>
            <a:r>
              <a:rPr lang="it-IT" dirty="0"/>
              <a:t>/</a:t>
            </a:r>
            <a:r>
              <a:rPr lang="it-IT" dirty="0" err="1"/>
              <a:t>response</a:t>
            </a:r>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8</a:t>
            </a:fld>
            <a:endParaRPr lang="it-IT"/>
          </a:p>
        </p:txBody>
      </p:sp>
    </p:spTree>
    <p:extLst>
      <p:ext uri="{BB962C8B-B14F-4D97-AF65-F5344CB8AC3E}">
        <p14:creationId xmlns:p14="http://schemas.microsoft.com/office/powerpoint/2010/main" val="422314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Beacon frame messaggi degli AP per segnalare la propria presenza e il proprio SSID</a:t>
            </a:r>
          </a:p>
          <a:p>
            <a:pPr marL="171450" indent="-171450">
              <a:buFont typeface="Arial" panose="020B0604020202020204" pitchFamily="34" charset="0"/>
              <a:buChar char="•"/>
            </a:pPr>
            <a:r>
              <a:rPr lang="it-IT" dirty="0"/>
              <a:t>Probe </a:t>
            </a:r>
            <a:r>
              <a:rPr lang="it-IT" dirty="0" err="1"/>
              <a:t>request</a:t>
            </a:r>
            <a:r>
              <a:rPr lang="it-IT" dirty="0"/>
              <a:t> richieste che i dispositivi mandano ad AP con SSID specifici conosciuti o broadcast contenenti in chiaro informazioni riguardo loro stessi</a:t>
            </a:r>
          </a:p>
          <a:p>
            <a:pPr marL="171450" indent="-171450">
              <a:buFont typeface="Arial" panose="020B0604020202020204" pitchFamily="34" charset="0"/>
              <a:buChar char="•"/>
            </a:pPr>
            <a:r>
              <a:rPr lang="it-IT" dirty="0"/>
              <a:t>Due modalità per scansione reti: passiva e attiva </a:t>
            </a:r>
          </a:p>
          <a:p>
            <a:pPr marL="171450" indent="-171450">
              <a:buFont typeface="Arial" panose="020B0604020202020204" pitchFamily="34" charset="0"/>
              <a:buChar char="•"/>
            </a:pPr>
            <a:r>
              <a:rPr lang="it-IT" dirty="0"/>
              <a:t>Invio dei frame schematizzato come a destra</a:t>
            </a:r>
          </a:p>
        </p:txBody>
      </p:sp>
      <p:sp>
        <p:nvSpPr>
          <p:cNvPr id="4" name="Segnaposto numero diapositiva 3"/>
          <p:cNvSpPr>
            <a:spLocks noGrp="1"/>
          </p:cNvSpPr>
          <p:nvPr>
            <p:ph type="sldNum" sz="quarter" idx="5"/>
          </p:nvPr>
        </p:nvSpPr>
        <p:spPr/>
        <p:txBody>
          <a:bodyPr/>
          <a:lstStyle/>
          <a:p>
            <a:fld id="{DA21EF7D-DDB2-42BD-B672-466EB9F9BF43}" type="slidenum">
              <a:rPr lang="it-IT" smtClean="0"/>
              <a:t>9</a:t>
            </a:fld>
            <a:endParaRPr lang="it-IT"/>
          </a:p>
        </p:txBody>
      </p:sp>
    </p:spTree>
    <p:extLst>
      <p:ext uri="{BB962C8B-B14F-4D97-AF65-F5344CB8AC3E}">
        <p14:creationId xmlns:p14="http://schemas.microsoft.com/office/powerpoint/2010/main" val="2129891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044450-D9CE-4C7F-9008-B78AF037100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8302B0F-378E-4880-A7E9-B880DCA07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3B73FD2-E090-43FD-9A81-CADC5CD613A7}"/>
              </a:ext>
            </a:extLst>
          </p:cNvPr>
          <p:cNvSpPr>
            <a:spLocks noGrp="1"/>
          </p:cNvSpPr>
          <p:nvPr>
            <p:ph type="dt" sz="half" idx="10"/>
          </p:nvPr>
        </p:nvSpPr>
        <p:spPr/>
        <p:txBody>
          <a:bodyPr/>
          <a:lstStyle/>
          <a:p>
            <a:fld id="{897D4D5C-A478-4780-A890-32C472F9C70F}" type="datetimeFigureOut">
              <a:rPr lang="it-IT" smtClean="0"/>
              <a:t>24/10/2019</a:t>
            </a:fld>
            <a:endParaRPr lang="it-IT"/>
          </a:p>
        </p:txBody>
      </p:sp>
      <p:sp>
        <p:nvSpPr>
          <p:cNvPr id="5" name="Segnaposto piè di pagina 4">
            <a:extLst>
              <a:ext uri="{FF2B5EF4-FFF2-40B4-BE49-F238E27FC236}">
                <a16:creationId xmlns:a16="http://schemas.microsoft.com/office/drawing/2014/main" id="{06E297C0-90E4-4BC2-B3B8-1462671D6C1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810C8FC-7DF2-465F-ADA3-837458653958}"/>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33407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617848-8791-4033-BAF6-27365EAE1A7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48894F3-AE4C-493C-9B7B-27F05B5A903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A7D8CF-2A87-4421-902D-0976B8CEDCE5}"/>
              </a:ext>
            </a:extLst>
          </p:cNvPr>
          <p:cNvSpPr>
            <a:spLocks noGrp="1"/>
          </p:cNvSpPr>
          <p:nvPr>
            <p:ph type="dt" sz="half" idx="10"/>
          </p:nvPr>
        </p:nvSpPr>
        <p:spPr/>
        <p:txBody>
          <a:bodyPr/>
          <a:lstStyle/>
          <a:p>
            <a:fld id="{897D4D5C-A478-4780-A890-32C472F9C70F}" type="datetimeFigureOut">
              <a:rPr lang="it-IT" smtClean="0"/>
              <a:t>24/10/2019</a:t>
            </a:fld>
            <a:endParaRPr lang="it-IT"/>
          </a:p>
        </p:txBody>
      </p:sp>
      <p:sp>
        <p:nvSpPr>
          <p:cNvPr id="5" name="Segnaposto piè di pagina 4">
            <a:extLst>
              <a:ext uri="{FF2B5EF4-FFF2-40B4-BE49-F238E27FC236}">
                <a16:creationId xmlns:a16="http://schemas.microsoft.com/office/drawing/2014/main" id="{A2FE8F78-59F5-43BB-AE78-A786FB3437A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1C8142-2BF3-4880-AE32-102D4E013C2D}"/>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8536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F90C26D-424A-4799-BC83-7155B7FE4E4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AC1899F-E2A1-4D89-8600-2F676F6908F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C2D720-99B1-4627-94FD-C43A45664E09}"/>
              </a:ext>
            </a:extLst>
          </p:cNvPr>
          <p:cNvSpPr>
            <a:spLocks noGrp="1"/>
          </p:cNvSpPr>
          <p:nvPr>
            <p:ph type="dt" sz="half" idx="10"/>
          </p:nvPr>
        </p:nvSpPr>
        <p:spPr/>
        <p:txBody>
          <a:bodyPr/>
          <a:lstStyle/>
          <a:p>
            <a:fld id="{897D4D5C-A478-4780-A890-32C472F9C70F}" type="datetimeFigureOut">
              <a:rPr lang="it-IT" smtClean="0"/>
              <a:t>24/10/2019</a:t>
            </a:fld>
            <a:endParaRPr lang="it-IT"/>
          </a:p>
        </p:txBody>
      </p:sp>
      <p:sp>
        <p:nvSpPr>
          <p:cNvPr id="5" name="Segnaposto piè di pagina 4">
            <a:extLst>
              <a:ext uri="{FF2B5EF4-FFF2-40B4-BE49-F238E27FC236}">
                <a16:creationId xmlns:a16="http://schemas.microsoft.com/office/drawing/2014/main" id="{965EBD58-6B19-4512-867F-3CE08622AEC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663563A-860E-4E3A-BA07-98B3106E1AB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72052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BBCA06-3F25-4940-BBF1-4BB39F5B381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C05702B-3DD3-4F24-B591-D6B4862016E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14D5CC7-119E-41E8-9041-A5E2BE0E7F74}"/>
              </a:ext>
            </a:extLst>
          </p:cNvPr>
          <p:cNvSpPr>
            <a:spLocks noGrp="1"/>
          </p:cNvSpPr>
          <p:nvPr>
            <p:ph type="dt" sz="half" idx="10"/>
          </p:nvPr>
        </p:nvSpPr>
        <p:spPr/>
        <p:txBody>
          <a:bodyPr/>
          <a:lstStyle/>
          <a:p>
            <a:fld id="{897D4D5C-A478-4780-A890-32C472F9C70F}" type="datetimeFigureOut">
              <a:rPr lang="it-IT" smtClean="0"/>
              <a:t>24/10/2019</a:t>
            </a:fld>
            <a:endParaRPr lang="it-IT"/>
          </a:p>
        </p:txBody>
      </p:sp>
      <p:sp>
        <p:nvSpPr>
          <p:cNvPr id="5" name="Segnaposto piè di pagina 4">
            <a:extLst>
              <a:ext uri="{FF2B5EF4-FFF2-40B4-BE49-F238E27FC236}">
                <a16:creationId xmlns:a16="http://schemas.microsoft.com/office/drawing/2014/main" id="{565F369A-8CDB-4B99-9846-7E4A5274606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9CEC190-865B-40AD-81E9-408156DD3F39}"/>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417886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675134-B519-42E5-9B83-8C31F6B4046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36EC3E8-58C1-421D-AA43-973DFCF44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5E9FD0E-E08A-4FC2-A954-C03313D4AE91}"/>
              </a:ext>
            </a:extLst>
          </p:cNvPr>
          <p:cNvSpPr>
            <a:spLocks noGrp="1"/>
          </p:cNvSpPr>
          <p:nvPr>
            <p:ph type="dt" sz="half" idx="10"/>
          </p:nvPr>
        </p:nvSpPr>
        <p:spPr/>
        <p:txBody>
          <a:bodyPr/>
          <a:lstStyle/>
          <a:p>
            <a:fld id="{897D4D5C-A478-4780-A890-32C472F9C70F}" type="datetimeFigureOut">
              <a:rPr lang="it-IT" smtClean="0"/>
              <a:t>24/10/2019</a:t>
            </a:fld>
            <a:endParaRPr lang="it-IT"/>
          </a:p>
        </p:txBody>
      </p:sp>
      <p:sp>
        <p:nvSpPr>
          <p:cNvPr id="5" name="Segnaposto piè di pagina 4">
            <a:extLst>
              <a:ext uri="{FF2B5EF4-FFF2-40B4-BE49-F238E27FC236}">
                <a16:creationId xmlns:a16="http://schemas.microsoft.com/office/drawing/2014/main" id="{03F950EE-2DB7-4494-A56B-AE35613DDE7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3A42261-4330-4FEB-B6B4-3628CE00431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82732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B06D4F-1DD8-478A-9C79-DDDE6C17D67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9BA5A08-68BA-4D23-A3BD-8E7CFDF95F8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C51B6A7-11F5-4BDB-A615-63B4057F57C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9691752-3695-4B66-BA4E-A15F258829B6}"/>
              </a:ext>
            </a:extLst>
          </p:cNvPr>
          <p:cNvSpPr>
            <a:spLocks noGrp="1"/>
          </p:cNvSpPr>
          <p:nvPr>
            <p:ph type="dt" sz="half" idx="10"/>
          </p:nvPr>
        </p:nvSpPr>
        <p:spPr/>
        <p:txBody>
          <a:bodyPr/>
          <a:lstStyle/>
          <a:p>
            <a:fld id="{897D4D5C-A478-4780-A890-32C472F9C70F}" type="datetimeFigureOut">
              <a:rPr lang="it-IT" smtClean="0"/>
              <a:t>24/10/2019</a:t>
            </a:fld>
            <a:endParaRPr lang="it-IT"/>
          </a:p>
        </p:txBody>
      </p:sp>
      <p:sp>
        <p:nvSpPr>
          <p:cNvPr id="6" name="Segnaposto piè di pagina 5">
            <a:extLst>
              <a:ext uri="{FF2B5EF4-FFF2-40B4-BE49-F238E27FC236}">
                <a16:creationId xmlns:a16="http://schemas.microsoft.com/office/drawing/2014/main" id="{639DF5D6-893D-4D8D-94ED-A8D9CC7D14C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356B416-3F19-4539-B75B-015BF4489DD5}"/>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48753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8E62F-97CF-4D5F-AF23-0172326FDE5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5707064-54E9-48E3-B033-E5E534ACBA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EA57A52-5C09-48A8-B66F-B74043D828C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AA382BF-5FBB-4B0F-A7D1-9FDD70A811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E44E2F-8E27-48DF-86C6-795DEF11C29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AEF5F7F-131B-4638-93AB-885C805BDF7D}"/>
              </a:ext>
            </a:extLst>
          </p:cNvPr>
          <p:cNvSpPr>
            <a:spLocks noGrp="1"/>
          </p:cNvSpPr>
          <p:nvPr>
            <p:ph type="dt" sz="half" idx="10"/>
          </p:nvPr>
        </p:nvSpPr>
        <p:spPr/>
        <p:txBody>
          <a:bodyPr/>
          <a:lstStyle/>
          <a:p>
            <a:fld id="{897D4D5C-A478-4780-A890-32C472F9C70F}" type="datetimeFigureOut">
              <a:rPr lang="it-IT" smtClean="0"/>
              <a:t>24/10/2019</a:t>
            </a:fld>
            <a:endParaRPr lang="it-IT"/>
          </a:p>
        </p:txBody>
      </p:sp>
      <p:sp>
        <p:nvSpPr>
          <p:cNvPr id="8" name="Segnaposto piè di pagina 7">
            <a:extLst>
              <a:ext uri="{FF2B5EF4-FFF2-40B4-BE49-F238E27FC236}">
                <a16:creationId xmlns:a16="http://schemas.microsoft.com/office/drawing/2014/main" id="{AC346DB3-80A9-475A-9795-0914E84AA80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549CF9E-BAB1-4A73-86DE-9123CA2FB3D7}"/>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349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522896-D96E-49D2-8E17-D66B69D4345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9AA0217-C6C9-4403-BC3A-8AD4CC895F73}"/>
              </a:ext>
            </a:extLst>
          </p:cNvPr>
          <p:cNvSpPr>
            <a:spLocks noGrp="1"/>
          </p:cNvSpPr>
          <p:nvPr>
            <p:ph type="dt" sz="half" idx="10"/>
          </p:nvPr>
        </p:nvSpPr>
        <p:spPr/>
        <p:txBody>
          <a:bodyPr/>
          <a:lstStyle/>
          <a:p>
            <a:fld id="{897D4D5C-A478-4780-A890-32C472F9C70F}" type="datetimeFigureOut">
              <a:rPr lang="it-IT" smtClean="0"/>
              <a:t>24/10/2019</a:t>
            </a:fld>
            <a:endParaRPr lang="it-IT"/>
          </a:p>
        </p:txBody>
      </p:sp>
      <p:sp>
        <p:nvSpPr>
          <p:cNvPr id="4" name="Segnaposto piè di pagina 3">
            <a:extLst>
              <a:ext uri="{FF2B5EF4-FFF2-40B4-BE49-F238E27FC236}">
                <a16:creationId xmlns:a16="http://schemas.microsoft.com/office/drawing/2014/main" id="{24D73F49-7341-46A8-9FAE-E8A5CCA7041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7576222-8714-468B-8274-7045B78C8765}"/>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960212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1C0089F-8B71-4EC6-942A-44A8E159BF9A}"/>
              </a:ext>
            </a:extLst>
          </p:cNvPr>
          <p:cNvSpPr>
            <a:spLocks noGrp="1"/>
          </p:cNvSpPr>
          <p:nvPr>
            <p:ph type="dt" sz="half" idx="10"/>
          </p:nvPr>
        </p:nvSpPr>
        <p:spPr/>
        <p:txBody>
          <a:bodyPr/>
          <a:lstStyle/>
          <a:p>
            <a:fld id="{897D4D5C-A478-4780-A890-32C472F9C70F}" type="datetimeFigureOut">
              <a:rPr lang="it-IT" smtClean="0"/>
              <a:t>24/10/2019</a:t>
            </a:fld>
            <a:endParaRPr lang="it-IT"/>
          </a:p>
        </p:txBody>
      </p:sp>
      <p:sp>
        <p:nvSpPr>
          <p:cNvPr id="3" name="Segnaposto piè di pagina 2">
            <a:extLst>
              <a:ext uri="{FF2B5EF4-FFF2-40B4-BE49-F238E27FC236}">
                <a16:creationId xmlns:a16="http://schemas.microsoft.com/office/drawing/2014/main" id="{0324D778-732C-4DB2-9CED-F88C5BAC931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49E37D5-CDF4-4A60-90F6-10CCDE6AACB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812798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424ED1-F664-4DA0-9B6D-1CF162DE886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EB818C9-0060-4977-A52E-CBB7AF8CC2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419591D-1C80-4FBB-8DCD-16E62A3F1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9DA41A9-39F8-4064-AC8D-A12915ED1BCE}"/>
              </a:ext>
            </a:extLst>
          </p:cNvPr>
          <p:cNvSpPr>
            <a:spLocks noGrp="1"/>
          </p:cNvSpPr>
          <p:nvPr>
            <p:ph type="dt" sz="half" idx="10"/>
          </p:nvPr>
        </p:nvSpPr>
        <p:spPr/>
        <p:txBody>
          <a:bodyPr/>
          <a:lstStyle/>
          <a:p>
            <a:fld id="{897D4D5C-A478-4780-A890-32C472F9C70F}" type="datetimeFigureOut">
              <a:rPr lang="it-IT" smtClean="0"/>
              <a:t>24/10/2019</a:t>
            </a:fld>
            <a:endParaRPr lang="it-IT"/>
          </a:p>
        </p:txBody>
      </p:sp>
      <p:sp>
        <p:nvSpPr>
          <p:cNvPr id="6" name="Segnaposto piè di pagina 5">
            <a:extLst>
              <a:ext uri="{FF2B5EF4-FFF2-40B4-BE49-F238E27FC236}">
                <a16:creationId xmlns:a16="http://schemas.microsoft.com/office/drawing/2014/main" id="{9FF46FAE-CC75-45C0-A604-3EE167CE1EF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FF4A977-6A4A-44D5-8A86-D93144BF603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2870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9B19B-9060-4535-B20C-92C90B35622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11B7CD3-2F9E-41E0-8DCC-6722CE1C5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755E760-2F76-47F3-B06E-E5E8FCE66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B410DA8-AE03-4F75-B8CD-2050AD244C58}"/>
              </a:ext>
            </a:extLst>
          </p:cNvPr>
          <p:cNvSpPr>
            <a:spLocks noGrp="1"/>
          </p:cNvSpPr>
          <p:nvPr>
            <p:ph type="dt" sz="half" idx="10"/>
          </p:nvPr>
        </p:nvSpPr>
        <p:spPr/>
        <p:txBody>
          <a:bodyPr/>
          <a:lstStyle/>
          <a:p>
            <a:fld id="{897D4D5C-A478-4780-A890-32C472F9C70F}" type="datetimeFigureOut">
              <a:rPr lang="it-IT" smtClean="0"/>
              <a:t>24/10/2019</a:t>
            </a:fld>
            <a:endParaRPr lang="it-IT"/>
          </a:p>
        </p:txBody>
      </p:sp>
      <p:sp>
        <p:nvSpPr>
          <p:cNvPr id="6" name="Segnaposto piè di pagina 5">
            <a:extLst>
              <a:ext uri="{FF2B5EF4-FFF2-40B4-BE49-F238E27FC236}">
                <a16:creationId xmlns:a16="http://schemas.microsoft.com/office/drawing/2014/main" id="{A0E0BFDF-3607-4260-A6FE-53AB07B0A45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1419428-1242-498E-9045-9EC4174B5CEB}"/>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24216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CFC9900-80BD-43B9-9572-E72A3A7C2C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5F19574-01DE-4627-A0C7-6DA9BA4993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F62B111-DCCD-4BDB-88A0-874528951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D4D5C-A478-4780-A890-32C472F9C70F}" type="datetimeFigureOut">
              <a:rPr lang="it-IT" smtClean="0"/>
              <a:t>24/10/2019</a:t>
            </a:fld>
            <a:endParaRPr lang="it-IT"/>
          </a:p>
        </p:txBody>
      </p:sp>
      <p:sp>
        <p:nvSpPr>
          <p:cNvPr id="5" name="Segnaposto piè di pagina 4">
            <a:extLst>
              <a:ext uri="{FF2B5EF4-FFF2-40B4-BE49-F238E27FC236}">
                <a16:creationId xmlns:a16="http://schemas.microsoft.com/office/drawing/2014/main" id="{E82FEA19-0CB0-45D0-85C7-7A7B31F88F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D689B69-4DF8-466B-9C98-F6A0D9735D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7B42A-C7E9-4F80-828B-2D80C5D218D5}" type="slidenum">
              <a:rPr lang="it-IT" smtClean="0"/>
              <a:t>‹N›</a:t>
            </a:fld>
            <a:endParaRPr lang="it-IT"/>
          </a:p>
        </p:txBody>
      </p:sp>
    </p:spTree>
    <p:extLst>
      <p:ext uri="{BB962C8B-B14F-4D97-AF65-F5344CB8AC3E}">
        <p14:creationId xmlns:p14="http://schemas.microsoft.com/office/powerpoint/2010/main" val="370153872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png"/><Relationship Id="rId7"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8.jpeg"/><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jpeg"/><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jpeg"/><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6.jpeg"/><Relationship Id="rId5" Type="http://schemas.microsoft.com/office/2007/relationships/hdphoto" Target="../media/hdphoto1.wdp"/><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png"/><Relationship Id="rId7"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jpeg"/><Relationship Id="rId5" Type="http://schemas.microsoft.com/office/2007/relationships/hdphoto" Target="../media/hdphoto1.wdp"/><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1.wdp"/><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2.png"/><Relationship Id="rId4" Type="http://schemas.microsoft.com/office/2007/relationships/hdphoto" Target="../media/hdphoto4.wdp"/><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7192E64-628C-4D3B-994C-AA55A6CD99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96347" y="619078"/>
            <a:ext cx="2270680" cy="720941"/>
          </a:xfrm>
          <a:prstGeom prst="rect">
            <a:avLst/>
          </a:prstGeom>
        </p:spPr>
      </p:pic>
      <p:sp>
        <p:nvSpPr>
          <p:cNvPr id="46" name="Freeform: Shape 45">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8083C6A4-6665-46BD-851A-1A8295B3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173" y="4288975"/>
            <a:ext cx="3478490" cy="2087094"/>
          </a:xfrm>
          <a:prstGeom prst="rect">
            <a:avLst/>
          </a:prstGeom>
        </p:spPr>
      </p:pic>
      <p:sp>
        <p:nvSpPr>
          <p:cNvPr id="24" name="Titolo 1">
            <a:extLst>
              <a:ext uri="{FF2B5EF4-FFF2-40B4-BE49-F238E27FC236}">
                <a16:creationId xmlns:a16="http://schemas.microsoft.com/office/drawing/2014/main" id="{FA9DEF2A-23F5-4CBB-AB90-759853411BB0}"/>
              </a:ext>
            </a:extLst>
          </p:cNvPr>
          <p:cNvSpPr txBox="1">
            <a:spLocks/>
          </p:cNvSpPr>
          <p:nvPr/>
        </p:nvSpPr>
        <p:spPr>
          <a:xfrm>
            <a:off x="709118" y="1507588"/>
            <a:ext cx="5077396" cy="204730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dirty="0"/>
              <a:t>Monitoraggio di flussi e densità pedonale presso aree congestionabili mediante sensori innovativi</a:t>
            </a:r>
          </a:p>
        </p:txBody>
      </p:sp>
      <p:sp>
        <p:nvSpPr>
          <p:cNvPr id="26" name="Sottotitolo 2">
            <a:extLst>
              <a:ext uri="{FF2B5EF4-FFF2-40B4-BE49-F238E27FC236}">
                <a16:creationId xmlns:a16="http://schemas.microsoft.com/office/drawing/2014/main" id="{57ABC48A-BED9-469B-9CA2-F23412AE4424}"/>
              </a:ext>
            </a:extLst>
          </p:cNvPr>
          <p:cNvSpPr txBox="1">
            <a:spLocks/>
          </p:cNvSpPr>
          <p:nvPr/>
        </p:nvSpPr>
        <p:spPr>
          <a:xfrm>
            <a:off x="709118" y="3956473"/>
            <a:ext cx="4458424" cy="48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solidFill>
                  <a:srgbClr val="EE2A2F"/>
                </a:solidFill>
              </a:rPr>
              <a:t>Gianluca Ceccoli</a:t>
            </a:r>
          </a:p>
        </p:txBody>
      </p:sp>
      <p:sp>
        <p:nvSpPr>
          <p:cNvPr id="27" name="CasellaDiTesto 26">
            <a:extLst>
              <a:ext uri="{FF2B5EF4-FFF2-40B4-BE49-F238E27FC236}">
                <a16:creationId xmlns:a16="http://schemas.microsoft.com/office/drawing/2014/main" id="{72469D19-0759-47B5-837D-22B42F134EE3}"/>
              </a:ext>
            </a:extLst>
          </p:cNvPr>
          <p:cNvSpPr txBox="1"/>
          <p:nvPr/>
        </p:nvSpPr>
        <p:spPr>
          <a:xfrm>
            <a:off x="709118" y="559753"/>
            <a:ext cx="4125929" cy="707886"/>
          </a:xfrm>
          <a:prstGeom prst="rect">
            <a:avLst/>
          </a:prstGeom>
          <a:noFill/>
        </p:spPr>
        <p:txBody>
          <a:bodyPr wrap="square" rtlCol="0">
            <a:spAutoFit/>
          </a:bodyPr>
          <a:lstStyle/>
          <a:p>
            <a:r>
              <a:rPr lang="it-IT" sz="2000" dirty="0"/>
              <a:t>Tesi di Laurea Magistrale in</a:t>
            </a:r>
          </a:p>
          <a:p>
            <a:r>
              <a:rPr lang="it-IT" sz="2000" dirty="0"/>
              <a:t>Ingegneria Informatica</a:t>
            </a:r>
          </a:p>
        </p:txBody>
      </p:sp>
      <p:sp>
        <p:nvSpPr>
          <p:cNvPr id="28" name="CasellaDiTesto 27">
            <a:extLst>
              <a:ext uri="{FF2B5EF4-FFF2-40B4-BE49-F238E27FC236}">
                <a16:creationId xmlns:a16="http://schemas.microsoft.com/office/drawing/2014/main" id="{88637B3E-8284-4A59-AB5C-0099EC41AA84}"/>
              </a:ext>
            </a:extLst>
          </p:cNvPr>
          <p:cNvSpPr txBox="1"/>
          <p:nvPr/>
        </p:nvSpPr>
        <p:spPr>
          <a:xfrm>
            <a:off x="709118" y="4598117"/>
            <a:ext cx="3608303" cy="1323439"/>
          </a:xfrm>
          <a:prstGeom prst="rect">
            <a:avLst/>
          </a:prstGeom>
          <a:noFill/>
        </p:spPr>
        <p:txBody>
          <a:bodyPr wrap="square" rtlCol="0">
            <a:spAutoFit/>
          </a:bodyPr>
          <a:lstStyle/>
          <a:p>
            <a:r>
              <a:rPr lang="it-IT" sz="2000" b="1" dirty="0"/>
              <a:t>Relatore:</a:t>
            </a:r>
            <a:endParaRPr lang="it-IT" sz="2000" dirty="0"/>
          </a:p>
          <a:p>
            <a:r>
              <a:rPr lang="it-IT" sz="2000" dirty="0"/>
              <a:t>Chiar.</a:t>
            </a:r>
            <a:r>
              <a:rPr lang="it-IT" sz="2000" baseline="30000" dirty="0"/>
              <a:t>mo</a:t>
            </a:r>
            <a:r>
              <a:rPr lang="it-IT" sz="2000" dirty="0"/>
              <a:t> Prof. Roberto Sacile</a:t>
            </a:r>
          </a:p>
          <a:p>
            <a:r>
              <a:rPr lang="it-IT" sz="2000" b="1" dirty="0"/>
              <a:t>Correlatore:</a:t>
            </a:r>
            <a:endParaRPr lang="it-IT" sz="2000" dirty="0"/>
          </a:p>
          <a:p>
            <a:r>
              <a:rPr lang="it-IT" sz="2000" dirty="0"/>
              <a:t>Dott. Luca Zero</a:t>
            </a:r>
          </a:p>
        </p:txBody>
      </p:sp>
      <p:sp>
        <p:nvSpPr>
          <p:cNvPr id="34" name="CasellaDiTesto 33">
            <a:extLst>
              <a:ext uri="{FF2B5EF4-FFF2-40B4-BE49-F238E27FC236}">
                <a16:creationId xmlns:a16="http://schemas.microsoft.com/office/drawing/2014/main" id="{89A8781B-F6FE-4BCA-B328-59772933451E}"/>
              </a:ext>
            </a:extLst>
          </p:cNvPr>
          <p:cNvSpPr txBox="1"/>
          <p:nvPr/>
        </p:nvSpPr>
        <p:spPr>
          <a:xfrm>
            <a:off x="709118" y="6124223"/>
            <a:ext cx="3296825" cy="400110"/>
          </a:xfrm>
          <a:prstGeom prst="rect">
            <a:avLst/>
          </a:prstGeom>
          <a:noFill/>
        </p:spPr>
        <p:txBody>
          <a:bodyPr wrap="square" rtlCol="0">
            <a:spAutoFit/>
          </a:bodyPr>
          <a:lstStyle/>
          <a:p>
            <a:r>
              <a:rPr lang="it-IT" sz="2000" dirty="0"/>
              <a:t>Anno accademico 2018/2019</a:t>
            </a:r>
          </a:p>
        </p:txBody>
      </p:sp>
      <p:cxnSp>
        <p:nvCxnSpPr>
          <p:cNvPr id="36" name="Connettore diritto 35">
            <a:extLst>
              <a:ext uri="{FF2B5EF4-FFF2-40B4-BE49-F238E27FC236}">
                <a16:creationId xmlns:a16="http://schemas.microsoft.com/office/drawing/2014/main" id="{8A767F80-6F38-4EAE-9104-78C4F421962E}"/>
              </a:ext>
            </a:extLst>
          </p:cNvPr>
          <p:cNvCxnSpPr>
            <a:cxnSpLocks/>
          </p:cNvCxnSpPr>
          <p:nvPr/>
        </p:nvCxnSpPr>
        <p:spPr>
          <a:xfrm>
            <a:off x="812800" y="3716523"/>
            <a:ext cx="57041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6786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929"/>
    </mc:Choice>
    <mc:Fallback xmlns="">
      <p:transition spd="slow" advTm="29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1978331"/>
            <a:ext cx="5259851" cy="4499610"/>
          </a:xfrm>
          <a:prstGeom prst="rect">
            <a:avLst/>
          </a:prstGeom>
        </p:spPr>
        <p:txBody>
          <a:bodyPr vert="horz" lIns="91440" tIns="45720" rIns="91440" bIns="45720" rtlCol="0" anchor="ctr">
            <a:normAutofit/>
          </a:bodyPr>
          <a:lstStyle/>
          <a:p>
            <a:pPr>
              <a:lnSpc>
                <a:spcPct val="150000"/>
              </a:lnSpc>
              <a:spcAft>
                <a:spcPts val="600"/>
              </a:spcAft>
            </a:pPr>
            <a:r>
              <a:rPr lang="en-US" sz="2000" dirty="0" err="1">
                <a:solidFill>
                  <a:schemeClr val="bg1"/>
                </a:solidFill>
              </a:rPr>
              <a:t>Informazioni</a:t>
            </a:r>
            <a:r>
              <a:rPr lang="en-US" sz="2000" dirty="0">
                <a:solidFill>
                  <a:schemeClr val="bg1"/>
                </a:solidFill>
              </a:rPr>
              <a:t> </a:t>
            </a:r>
            <a:r>
              <a:rPr lang="en-US" sz="2000" dirty="0" err="1">
                <a:solidFill>
                  <a:schemeClr val="bg1"/>
                </a:solidFill>
              </a:rPr>
              <a:t>contenute</a:t>
            </a:r>
            <a:r>
              <a:rPr lang="en-US" sz="2000" dirty="0">
                <a:solidFill>
                  <a:schemeClr val="bg1"/>
                </a:solidFill>
              </a:rPr>
              <a:t> </a:t>
            </a:r>
            <a:r>
              <a:rPr lang="en-US" sz="2000" dirty="0" err="1">
                <a:solidFill>
                  <a:schemeClr val="bg1"/>
                </a:solidFill>
              </a:rPr>
              <a:t>nelle</a:t>
            </a:r>
            <a:r>
              <a:rPr lang="en-US" sz="2000" dirty="0">
                <a:solidFill>
                  <a:schemeClr val="bg1"/>
                </a:solidFill>
              </a:rPr>
              <a:t> Probe request:</a:t>
            </a:r>
          </a:p>
          <a:p>
            <a:pPr marL="914400" lvl="1" indent="-457200">
              <a:buFont typeface="+mj-lt"/>
              <a:buAutoNum type="alphaLcParenR"/>
            </a:pPr>
            <a:r>
              <a:rPr lang="en-US" sz="2000" dirty="0">
                <a:solidFill>
                  <a:schemeClr val="bg1"/>
                </a:solidFill>
              </a:rPr>
              <a:t>RSSI (</a:t>
            </a:r>
            <a:r>
              <a:rPr lang="it-IT" sz="2000" dirty="0" err="1">
                <a:solidFill>
                  <a:schemeClr val="bg1"/>
                </a:solidFill>
              </a:rPr>
              <a:t>Received</a:t>
            </a:r>
            <a:r>
              <a:rPr lang="it-IT" sz="2000" dirty="0">
                <a:solidFill>
                  <a:schemeClr val="bg1"/>
                </a:solidFill>
              </a:rPr>
              <a:t> </a:t>
            </a:r>
            <a:r>
              <a:rPr lang="it-IT" sz="2000" dirty="0" err="1">
                <a:solidFill>
                  <a:schemeClr val="bg1"/>
                </a:solidFill>
              </a:rPr>
              <a:t>signal</a:t>
            </a:r>
            <a:r>
              <a:rPr lang="it-IT" sz="2000" dirty="0">
                <a:solidFill>
                  <a:schemeClr val="bg1"/>
                </a:solidFill>
              </a:rPr>
              <a:t> </a:t>
            </a:r>
            <a:r>
              <a:rPr lang="it-IT" sz="2000" dirty="0" err="1">
                <a:solidFill>
                  <a:schemeClr val="bg1"/>
                </a:solidFill>
              </a:rPr>
              <a:t>strength</a:t>
            </a:r>
            <a:r>
              <a:rPr lang="it-IT" sz="2000" dirty="0">
                <a:solidFill>
                  <a:schemeClr val="bg1"/>
                </a:solidFill>
              </a:rPr>
              <a:t> </a:t>
            </a:r>
            <a:r>
              <a:rPr lang="it-IT" sz="2000" dirty="0" err="1">
                <a:solidFill>
                  <a:schemeClr val="bg1"/>
                </a:solidFill>
              </a:rPr>
              <a:t>indication</a:t>
            </a:r>
            <a:r>
              <a:rPr lang="en-US" sz="2000" dirty="0">
                <a:solidFill>
                  <a:schemeClr val="bg1"/>
                </a:solidFill>
              </a:rPr>
              <a:t>)</a:t>
            </a:r>
          </a:p>
          <a:p>
            <a:pPr marL="914400" lvl="1" indent="-457200">
              <a:lnSpc>
                <a:spcPct val="150000"/>
              </a:lnSpc>
              <a:spcAft>
                <a:spcPts val="600"/>
              </a:spcAft>
              <a:buFont typeface="+mj-lt"/>
              <a:buAutoNum type="alphaLcParenR"/>
            </a:pPr>
            <a:r>
              <a:rPr lang="en-US" sz="2000" dirty="0">
                <a:solidFill>
                  <a:schemeClr val="bg1"/>
                </a:solidFill>
              </a:rPr>
              <a:t>sequence number</a:t>
            </a:r>
          </a:p>
          <a:p>
            <a:pPr marL="914400" lvl="1" indent="-457200">
              <a:lnSpc>
                <a:spcPct val="150000"/>
              </a:lnSpc>
              <a:spcAft>
                <a:spcPts val="600"/>
              </a:spcAft>
              <a:buFont typeface="+mj-lt"/>
              <a:buAutoNum type="alphaLcParenR"/>
            </a:pPr>
            <a:r>
              <a:rPr lang="en-US" sz="2000" dirty="0">
                <a:solidFill>
                  <a:schemeClr val="bg1"/>
                </a:solidFill>
              </a:rPr>
              <a:t>Information Elements</a:t>
            </a:r>
          </a:p>
          <a:p>
            <a:pPr marL="914400" lvl="1" indent="-457200">
              <a:lnSpc>
                <a:spcPct val="150000"/>
              </a:lnSpc>
              <a:spcAft>
                <a:spcPts val="600"/>
              </a:spcAft>
              <a:buFont typeface="+mj-lt"/>
              <a:buAutoNum type="alphaLcParenR"/>
            </a:pPr>
            <a:r>
              <a:rPr lang="en-US" sz="2000" dirty="0" err="1">
                <a:solidFill>
                  <a:schemeClr val="bg1"/>
                </a:solidFill>
              </a:rPr>
              <a:t>indirizzo</a:t>
            </a:r>
            <a:r>
              <a:rPr lang="en-US" sz="2000" dirty="0">
                <a:solidFill>
                  <a:schemeClr val="bg1"/>
                </a:solidFill>
              </a:rPr>
              <a:t> MAC  </a:t>
            </a:r>
          </a:p>
          <a:p>
            <a:pPr lvl="1">
              <a:lnSpc>
                <a:spcPct val="150000"/>
              </a:lnSpc>
              <a:spcAft>
                <a:spcPts val="600"/>
              </a:spcAft>
            </a:pPr>
            <a:endParaRPr lang="en-US" sz="2000" dirty="0">
              <a:solidFill>
                <a:schemeClr val="bg1"/>
              </a:solidFill>
            </a:endParaRPr>
          </a:p>
          <a:p>
            <a:pPr marL="342900" indent="-342900">
              <a:lnSpc>
                <a:spcPct val="90000"/>
              </a:lnSpc>
              <a:spcAft>
                <a:spcPts val="600"/>
              </a:spcAft>
              <a:buFont typeface="Wingdings" panose="05000000000000000000" pitchFamily="2" charset="2"/>
              <a:buChar char="Ø"/>
            </a:pPr>
            <a:r>
              <a:rPr lang="en-US" sz="2400" b="1" dirty="0">
                <a:solidFill>
                  <a:schemeClr val="bg1"/>
                </a:solidFill>
              </a:rPr>
              <a:t>Sniffing </a:t>
            </a:r>
            <a:r>
              <a:rPr lang="en-US" sz="2400" b="1" dirty="0" err="1">
                <a:solidFill>
                  <a:schemeClr val="bg1"/>
                </a:solidFill>
              </a:rPr>
              <a:t>delle</a:t>
            </a:r>
            <a:r>
              <a:rPr lang="en-US" sz="2400" b="1" dirty="0">
                <a:solidFill>
                  <a:schemeClr val="bg1"/>
                </a:solidFill>
              </a:rPr>
              <a:t> Probe request </a:t>
            </a:r>
          </a:p>
        </p:txBody>
      </p:sp>
      <p:graphicFrame>
        <p:nvGraphicFramePr>
          <p:cNvPr id="3" name="Tabella 2">
            <a:extLst>
              <a:ext uri="{FF2B5EF4-FFF2-40B4-BE49-F238E27FC236}">
                <a16:creationId xmlns:a16="http://schemas.microsoft.com/office/drawing/2014/main" id="{D1608E20-190F-4E91-A0C1-0F999274CDFC}"/>
              </a:ext>
            </a:extLst>
          </p:cNvPr>
          <p:cNvGraphicFramePr>
            <a:graphicFrameLocks noGrp="1"/>
          </p:cNvGraphicFramePr>
          <p:nvPr>
            <p:extLst>
              <p:ext uri="{D42A27DB-BD31-4B8C-83A1-F6EECF244321}">
                <p14:modId xmlns:p14="http://schemas.microsoft.com/office/powerpoint/2010/main" val="2503820730"/>
              </p:ext>
            </p:extLst>
          </p:nvPr>
        </p:nvGraphicFramePr>
        <p:xfrm>
          <a:off x="6614617" y="3816104"/>
          <a:ext cx="5361553" cy="916480"/>
        </p:xfrm>
        <a:graphic>
          <a:graphicData uri="http://schemas.openxmlformats.org/drawingml/2006/table">
            <a:tbl>
              <a:tblPr firstRow="1" firstCol="1" bandRow="1">
                <a:tableStyleId>{073A0DAA-6AF3-43AB-8588-CEC1D06C72B9}</a:tableStyleId>
              </a:tblPr>
              <a:tblGrid>
                <a:gridCol w="2073910">
                  <a:extLst>
                    <a:ext uri="{9D8B030D-6E8A-4147-A177-3AD203B41FA5}">
                      <a16:colId xmlns:a16="http://schemas.microsoft.com/office/drawing/2014/main" val="4139918219"/>
                    </a:ext>
                  </a:extLst>
                </a:gridCol>
                <a:gridCol w="1419416">
                  <a:extLst>
                    <a:ext uri="{9D8B030D-6E8A-4147-A177-3AD203B41FA5}">
                      <a16:colId xmlns:a16="http://schemas.microsoft.com/office/drawing/2014/main" val="2854158147"/>
                    </a:ext>
                  </a:extLst>
                </a:gridCol>
                <a:gridCol w="916369">
                  <a:extLst>
                    <a:ext uri="{9D8B030D-6E8A-4147-A177-3AD203B41FA5}">
                      <a16:colId xmlns:a16="http://schemas.microsoft.com/office/drawing/2014/main" val="3949785295"/>
                    </a:ext>
                  </a:extLst>
                </a:gridCol>
                <a:gridCol w="951858">
                  <a:extLst>
                    <a:ext uri="{9D8B030D-6E8A-4147-A177-3AD203B41FA5}">
                      <a16:colId xmlns:a16="http://schemas.microsoft.com/office/drawing/2014/main" val="346722731"/>
                    </a:ext>
                  </a:extLst>
                </a:gridCol>
              </a:tblGrid>
              <a:tr h="0">
                <a:tc>
                  <a:txBody>
                    <a:bodyPr/>
                    <a:lstStyle/>
                    <a:p>
                      <a:pPr algn="just">
                        <a:lnSpc>
                          <a:spcPct val="150000"/>
                        </a:lnSpc>
                        <a:spcAft>
                          <a:spcPts val="0"/>
                        </a:spcAft>
                      </a:pPr>
                      <a:r>
                        <a:rPr lang="it-IT" sz="2000" dirty="0">
                          <a:effectLst/>
                        </a:rPr>
                        <a:t>Source</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it-IT" sz="2000">
                          <a:effectLst/>
                        </a:rPr>
                        <a:t>Destination</a:t>
                      </a:r>
                      <a:endParaRPr lang="it-IT"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it-IT" sz="2000" dirty="0" err="1">
                          <a:effectLst/>
                        </a:rPr>
                        <a:t>Length</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it-IT" sz="2000">
                          <a:effectLst/>
                        </a:rPr>
                        <a:t>Info</a:t>
                      </a:r>
                      <a:endParaRPr lang="it-IT"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198467"/>
                  </a:ext>
                </a:extLst>
              </a:tr>
              <a:tr h="508175">
                <a:tc>
                  <a:txBody>
                    <a:bodyPr/>
                    <a:lstStyle/>
                    <a:p>
                      <a:pPr algn="ctr">
                        <a:lnSpc>
                          <a:spcPct val="150000"/>
                        </a:lnSpc>
                        <a:spcAft>
                          <a:spcPts val="0"/>
                        </a:spcAft>
                      </a:pPr>
                      <a:r>
                        <a:rPr lang="it-IT" sz="2000" b="0" dirty="0">
                          <a:solidFill>
                            <a:schemeClr val="tx1"/>
                          </a:solidFill>
                          <a:effectLst/>
                        </a:rPr>
                        <a:t>1e:69:da:39:e9:7a</a:t>
                      </a:r>
                      <a:endParaRPr lang="it-IT"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CBCB"/>
                    </a:solidFill>
                  </a:tcPr>
                </a:tc>
                <a:tc>
                  <a:txBody>
                    <a:bodyPr/>
                    <a:lstStyle/>
                    <a:p>
                      <a:pPr algn="ctr">
                        <a:lnSpc>
                          <a:spcPct val="150000"/>
                        </a:lnSpc>
                        <a:spcAft>
                          <a:spcPts val="0"/>
                        </a:spcAft>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Broadcast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it-IT" sz="2000" dirty="0">
                          <a:effectLst/>
                        </a:rPr>
                        <a:t>176</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it-IT" sz="2000" dirty="0">
                          <a:effectLst/>
                        </a:rPr>
                        <a:t>SN=912</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880581"/>
                  </a:ext>
                </a:extLst>
              </a:tr>
            </a:tbl>
          </a:graphicData>
        </a:graphic>
      </p:graphicFrame>
      <p:pic>
        <p:nvPicPr>
          <p:cNvPr id="11" name="Immagine 10">
            <a:extLst>
              <a:ext uri="{FF2B5EF4-FFF2-40B4-BE49-F238E27FC236}">
                <a16:creationId xmlns:a16="http://schemas.microsoft.com/office/drawing/2014/main" id="{B3C369CD-1C7B-41F4-9FEA-3DD981978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23983282-CD4D-4BB0-84EB-0C156F9BEA3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3" name="Connettore diritto 12">
            <a:extLst>
              <a:ext uri="{FF2B5EF4-FFF2-40B4-BE49-F238E27FC236}">
                <a16:creationId xmlns:a16="http://schemas.microsoft.com/office/drawing/2014/main" id="{1E7A5DA7-AB42-4258-9CC9-44493312BADA}"/>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613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1978331"/>
            <a:ext cx="5259851" cy="4499610"/>
          </a:xfrm>
          <a:prstGeom prst="rect">
            <a:avLst/>
          </a:prstGeom>
        </p:spPr>
        <p:txBody>
          <a:bodyPr vert="horz" lIns="91440" tIns="45720" rIns="91440" bIns="45720" rtlCol="0" anchor="ctr">
            <a:normAutofit/>
          </a:bodyPr>
          <a:lstStyle/>
          <a:p>
            <a:pPr marL="342900" indent="-342900">
              <a:lnSpc>
                <a:spcPct val="150000"/>
              </a:lnSpc>
              <a:spcAft>
                <a:spcPts val="600"/>
              </a:spcAft>
              <a:buFont typeface="Arial" panose="020B0604020202020204" pitchFamily="34" charset="0"/>
              <a:buChar char="•"/>
            </a:pPr>
            <a:r>
              <a:rPr lang="it-IT" sz="2000" b="1" dirty="0">
                <a:solidFill>
                  <a:schemeClr val="bg1"/>
                </a:solidFill>
              </a:rPr>
              <a:t>MAC (Media Access Control)</a:t>
            </a:r>
            <a:r>
              <a:rPr lang="en-US" sz="2400" b="1" dirty="0">
                <a:solidFill>
                  <a:schemeClr val="bg1"/>
                </a:solidFill>
              </a:rPr>
              <a:t>: </a:t>
            </a:r>
            <a:r>
              <a:rPr lang="it-IT" sz="2000" dirty="0">
                <a:solidFill>
                  <a:schemeClr val="bg1"/>
                </a:solidFill>
              </a:rPr>
              <a:t>Codice di 48 bit (6 byte) assegnato in modo univoco ad ogni scheda di rete, tuttavia modificabile tramite software</a:t>
            </a:r>
          </a:p>
          <a:p>
            <a:pPr marL="342900" indent="-342900">
              <a:lnSpc>
                <a:spcPct val="150000"/>
              </a:lnSpc>
              <a:spcAft>
                <a:spcPts val="600"/>
              </a:spcAft>
              <a:buFont typeface="Arial" panose="020B0604020202020204" pitchFamily="34" charset="0"/>
              <a:buChar char="•"/>
            </a:pPr>
            <a:r>
              <a:rPr lang="it-IT" sz="2000" dirty="0">
                <a:solidFill>
                  <a:schemeClr val="bg1"/>
                </a:solidFill>
              </a:rPr>
              <a:t>IEEE assegna prefissi di 3 byte in cambio di una tassa (OUI, </a:t>
            </a:r>
            <a:r>
              <a:rPr lang="it-IT" sz="2000" dirty="0" err="1">
                <a:solidFill>
                  <a:schemeClr val="bg1"/>
                </a:solidFill>
              </a:rPr>
              <a:t>Organizationally</a:t>
            </a:r>
            <a:r>
              <a:rPr lang="it-IT" sz="2000" dirty="0">
                <a:solidFill>
                  <a:schemeClr val="bg1"/>
                </a:solidFill>
              </a:rPr>
              <a:t> </a:t>
            </a:r>
            <a:r>
              <a:rPr lang="it-IT" sz="2000" dirty="0" err="1">
                <a:solidFill>
                  <a:schemeClr val="bg1"/>
                </a:solidFill>
              </a:rPr>
              <a:t>Unique</a:t>
            </a:r>
            <a:r>
              <a:rPr lang="it-IT" sz="2000" dirty="0">
                <a:solidFill>
                  <a:schemeClr val="bg1"/>
                </a:solidFill>
              </a:rPr>
              <a:t> </a:t>
            </a:r>
            <a:r>
              <a:rPr lang="it-IT" sz="2000" dirty="0" err="1">
                <a:solidFill>
                  <a:schemeClr val="bg1"/>
                </a:solidFill>
              </a:rPr>
              <a:t>Identifier</a:t>
            </a:r>
            <a:r>
              <a:rPr lang="it-IT" sz="2000" dirty="0">
                <a:solidFill>
                  <a:schemeClr val="bg1"/>
                </a:solidFill>
              </a:rPr>
              <a:t>). I produttori sono liberi di assegnare univocamente i restanti 3 byte ai propri dispositivi</a:t>
            </a:r>
          </a:p>
          <a:p>
            <a:pPr>
              <a:lnSpc>
                <a:spcPct val="150000"/>
              </a:lnSpc>
              <a:spcAft>
                <a:spcPts val="600"/>
              </a:spcAft>
            </a:pPr>
            <a:endParaRPr lang="it-IT" sz="2000" dirty="0">
              <a:solidFill>
                <a:schemeClr val="bg1"/>
              </a:solidFill>
            </a:endParaRPr>
          </a:p>
        </p:txBody>
      </p:sp>
      <p:pic>
        <p:nvPicPr>
          <p:cNvPr id="7" name="Immagine 6">
            <a:extLst>
              <a:ext uri="{FF2B5EF4-FFF2-40B4-BE49-F238E27FC236}">
                <a16:creationId xmlns:a16="http://schemas.microsoft.com/office/drawing/2014/main" id="{83D1B70C-04BB-4668-8088-3A360EE4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94" y="2255815"/>
            <a:ext cx="5011426" cy="4222126"/>
          </a:xfrm>
          <a:prstGeom prst="rect">
            <a:avLst/>
          </a:prstGeom>
        </p:spPr>
      </p:pic>
      <p:sp>
        <p:nvSpPr>
          <p:cNvPr id="3" name="CasellaDiTesto 2">
            <a:extLst>
              <a:ext uri="{FF2B5EF4-FFF2-40B4-BE49-F238E27FC236}">
                <a16:creationId xmlns:a16="http://schemas.microsoft.com/office/drawing/2014/main" id="{28DF495D-BEEB-4783-A883-CF83E5A10A86}"/>
              </a:ext>
            </a:extLst>
          </p:cNvPr>
          <p:cNvSpPr txBox="1"/>
          <p:nvPr/>
        </p:nvSpPr>
        <p:spPr>
          <a:xfrm>
            <a:off x="6190153" y="5587281"/>
            <a:ext cx="2726307" cy="830997"/>
          </a:xfrm>
          <a:prstGeom prst="rect">
            <a:avLst/>
          </a:prstGeom>
          <a:noFill/>
        </p:spPr>
        <p:txBody>
          <a:bodyPr wrap="square" rtlCol="0">
            <a:spAutoFit/>
          </a:bodyPr>
          <a:lstStyle/>
          <a:p>
            <a:r>
              <a:rPr lang="it-IT" sz="2400" dirty="0"/>
              <a:t>Esempio di MAC</a:t>
            </a:r>
          </a:p>
          <a:p>
            <a:r>
              <a:rPr lang="it-IT" sz="2400" dirty="0"/>
              <a:t>AA:BB:CC:DD:EE:FF</a:t>
            </a:r>
          </a:p>
        </p:txBody>
      </p:sp>
      <p:pic>
        <p:nvPicPr>
          <p:cNvPr id="13" name="Immagine 12">
            <a:extLst>
              <a:ext uri="{FF2B5EF4-FFF2-40B4-BE49-F238E27FC236}">
                <a16:creationId xmlns:a16="http://schemas.microsoft.com/office/drawing/2014/main" id="{9AE66A79-A941-4286-927F-64CAB47BC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4" name="Immagine 13">
            <a:extLst>
              <a:ext uri="{FF2B5EF4-FFF2-40B4-BE49-F238E27FC236}">
                <a16:creationId xmlns:a16="http://schemas.microsoft.com/office/drawing/2014/main" id="{D1CD280B-B068-4520-AE8F-BA35F6541C0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6" name="Connettore diritto 15">
            <a:extLst>
              <a:ext uri="{FF2B5EF4-FFF2-40B4-BE49-F238E27FC236}">
                <a16:creationId xmlns:a16="http://schemas.microsoft.com/office/drawing/2014/main" id="{EED722B6-ADA4-4711-861B-C19A621F175C}"/>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8528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0689" y="1938430"/>
            <a:ext cx="5011426"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600" b="1" dirty="0">
                <a:solidFill>
                  <a:schemeClr val="bg1"/>
                </a:solidFill>
              </a:rPr>
              <a:t>Randomizzazione dell’indirizzo MAC:</a:t>
            </a:r>
          </a:p>
          <a:p>
            <a:pPr marL="342900" indent="-342900">
              <a:lnSpc>
                <a:spcPct val="150000"/>
              </a:lnSpc>
              <a:spcAft>
                <a:spcPts val="600"/>
              </a:spcAft>
              <a:buFont typeface="Arial" panose="020B0604020202020204" pitchFamily="34" charset="0"/>
              <a:buChar char="•"/>
            </a:pPr>
            <a:r>
              <a:rPr lang="it-IT" sz="2000" dirty="0">
                <a:solidFill>
                  <a:schemeClr val="bg1"/>
                </a:solidFill>
              </a:rPr>
              <a:t>Misura di protezione per la privacy</a:t>
            </a:r>
          </a:p>
          <a:p>
            <a:pPr marL="342900" indent="-342900">
              <a:lnSpc>
                <a:spcPct val="150000"/>
              </a:lnSpc>
              <a:spcAft>
                <a:spcPts val="600"/>
              </a:spcAft>
              <a:buFont typeface="Arial" panose="020B0604020202020204" pitchFamily="34" charset="0"/>
              <a:buChar char="•"/>
            </a:pPr>
            <a:r>
              <a:rPr lang="it-IT" sz="2000" dirty="0">
                <a:solidFill>
                  <a:schemeClr val="bg1"/>
                </a:solidFill>
              </a:rPr>
              <a:t>Impedisce il tracking</a:t>
            </a:r>
          </a:p>
          <a:p>
            <a:pPr marL="342900" indent="-342900">
              <a:lnSpc>
                <a:spcPct val="150000"/>
              </a:lnSpc>
              <a:spcAft>
                <a:spcPts val="600"/>
              </a:spcAft>
              <a:buFont typeface="Arial" panose="020B0604020202020204" pitchFamily="34" charset="0"/>
              <a:buChar char="•"/>
            </a:pPr>
            <a:r>
              <a:rPr lang="it-IT" sz="2000" dirty="0">
                <a:solidFill>
                  <a:schemeClr val="bg1"/>
                </a:solidFill>
              </a:rPr>
              <a:t>Non esiste uno standard</a:t>
            </a:r>
          </a:p>
          <a:p>
            <a:pPr marL="342900" indent="-342900">
              <a:lnSpc>
                <a:spcPct val="150000"/>
              </a:lnSpc>
              <a:spcAft>
                <a:spcPts val="600"/>
              </a:spcAft>
              <a:buFont typeface="Wingdings" panose="05000000000000000000" pitchFamily="2" charset="2"/>
              <a:buChar char="Ø"/>
            </a:pPr>
            <a:r>
              <a:rPr lang="it-IT" sz="2000" dirty="0">
                <a:solidFill>
                  <a:schemeClr val="bg1"/>
                </a:solidFill>
              </a:rPr>
              <a:t>Ogni sistema operativo implementa la propria versione</a:t>
            </a:r>
          </a:p>
          <a:p>
            <a:pPr marL="342900" indent="-342900">
              <a:lnSpc>
                <a:spcPct val="150000"/>
              </a:lnSpc>
              <a:spcAft>
                <a:spcPts val="600"/>
              </a:spcAft>
              <a:buFont typeface="Wingdings" panose="05000000000000000000" pitchFamily="2" charset="2"/>
              <a:buChar char="§"/>
            </a:pPr>
            <a:r>
              <a:rPr lang="it-IT" sz="2000" dirty="0">
                <a:solidFill>
                  <a:schemeClr val="bg1"/>
                </a:solidFill>
              </a:rPr>
              <a:t>Si riconosce per </a:t>
            </a:r>
            <a:r>
              <a:rPr lang="it-IT" sz="2000" dirty="0" err="1">
                <a:solidFill>
                  <a:schemeClr val="bg1"/>
                </a:solidFill>
              </a:rPr>
              <a:t>local</a:t>
            </a:r>
            <a:r>
              <a:rPr lang="it-IT" sz="2000" dirty="0">
                <a:solidFill>
                  <a:schemeClr val="bg1"/>
                </a:solidFill>
              </a:rPr>
              <a:t> bit asserito</a:t>
            </a:r>
          </a:p>
          <a:p>
            <a:pPr marL="342900" indent="-342900">
              <a:lnSpc>
                <a:spcPct val="150000"/>
              </a:lnSpc>
              <a:spcAft>
                <a:spcPts val="600"/>
              </a:spcAft>
              <a:buFont typeface="Wingdings" panose="05000000000000000000" pitchFamily="2" charset="2"/>
              <a:buChar char="§"/>
            </a:pPr>
            <a:r>
              <a:rPr lang="it-IT" sz="2000" dirty="0">
                <a:solidFill>
                  <a:schemeClr val="bg1"/>
                </a:solidFill>
              </a:rPr>
              <a:t>CID (Company </a:t>
            </a:r>
            <a:r>
              <a:rPr lang="it-IT" sz="2000" dirty="0" err="1">
                <a:solidFill>
                  <a:schemeClr val="bg1"/>
                </a:solidFill>
              </a:rPr>
              <a:t>Identifier</a:t>
            </a:r>
            <a:r>
              <a:rPr lang="it-IT" sz="2000" dirty="0">
                <a:solidFill>
                  <a:schemeClr val="bg1"/>
                </a:solidFill>
              </a:rPr>
              <a:t>) analogo a OUI ma con </a:t>
            </a:r>
            <a:r>
              <a:rPr lang="it-IT" sz="2000" dirty="0" err="1">
                <a:solidFill>
                  <a:schemeClr val="bg1"/>
                </a:solidFill>
              </a:rPr>
              <a:t>local</a:t>
            </a:r>
            <a:r>
              <a:rPr lang="it-IT" sz="2000" dirty="0">
                <a:solidFill>
                  <a:schemeClr val="bg1"/>
                </a:solidFill>
              </a:rPr>
              <a:t> bit asserito. </a:t>
            </a:r>
          </a:p>
          <a:p>
            <a:pPr marL="342900" indent="-342900">
              <a:lnSpc>
                <a:spcPct val="150000"/>
              </a:lnSpc>
              <a:spcAft>
                <a:spcPts val="600"/>
              </a:spcAft>
              <a:buFont typeface="Wingdings" panose="05000000000000000000" pitchFamily="2" charset="2"/>
              <a:buChar char="§"/>
            </a:pPr>
            <a:r>
              <a:rPr lang="it-IT" sz="2000" dirty="0">
                <a:solidFill>
                  <a:schemeClr val="bg1"/>
                </a:solidFill>
              </a:rPr>
              <a:t>Solo quando non connesso a una rete </a:t>
            </a:r>
          </a:p>
        </p:txBody>
      </p:sp>
      <p:pic>
        <p:nvPicPr>
          <p:cNvPr id="7" name="Immagine 6">
            <a:extLst>
              <a:ext uri="{FF2B5EF4-FFF2-40B4-BE49-F238E27FC236}">
                <a16:creationId xmlns:a16="http://schemas.microsoft.com/office/drawing/2014/main" id="{83D1B70C-04BB-4668-8088-3A360EE4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94" y="2255815"/>
            <a:ext cx="5011426" cy="4222126"/>
          </a:xfrm>
          <a:prstGeom prst="rect">
            <a:avLst/>
          </a:prstGeom>
        </p:spPr>
      </p:pic>
      <p:sp>
        <p:nvSpPr>
          <p:cNvPr id="6" name="CasellaDiTesto 5">
            <a:extLst>
              <a:ext uri="{FF2B5EF4-FFF2-40B4-BE49-F238E27FC236}">
                <a16:creationId xmlns:a16="http://schemas.microsoft.com/office/drawing/2014/main" id="{A40DB6A0-7F68-45B0-9F20-3B5A1BA3DA31}"/>
              </a:ext>
            </a:extLst>
          </p:cNvPr>
          <p:cNvSpPr txBox="1"/>
          <p:nvPr/>
        </p:nvSpPr>
        <p:spPr>
          <a:xfrm>
            <a:off x="6109704" y="5795933"/>
            <a:ext cx="2146852" cy="1015663"/>
          </a:xfrm>
          <a:prstGeom prst="rect">
            <a:avLst/>
          </a:prstGeom>
          <a:noFill/>
        </p:spPr>
        <p:txBody>
          <a:bodyPr wrap="square" rtlCol="0">
            <a:spAutoFit/>
          </a:bodyPr>
          <a:lstStyle/>
          <a:p>
            <a:pPr algn="ctr"/>
            <a:r>
              <a:rPr lang="it-IT" sz="2000" dirty="0"/>
              <a:t>Android (Google): DA:A1:19</a:t>
            </a:r>
          </a:p>
          <a:p>
            <a:pPr algn="ctr"/>
            <a:r>
              <a:rPr lang="it-IT" sz="2000" dirty="0"/>
              <a:t>A = 10</a:t>
            </a:r>
            <a:r>
              <a:rPr lang="it-IT" sz="2000" u="sng" dirty="0"/>
              <a:t>1</a:t>
            </a:r>
            <a:r>
              <a:rPr lang="it-IT" sz="2000" dirty="0"/>
              <a:t>0</a:t>
            </a:r>
          </a:p>
        </p:txBody>
      </p:sp>
      <p:pic>
        <p:nvPicPr>
          <p:cNvPr id="13" name="Immagine 12">
            <a:extLst>
              <a:ext uri="{FF2B5EF4-FFF2-40B4-BE49-F238E27FC236}">
                <a16:creationId xmlns:a16="http://schemas.microsoft.com/office/drawing/2014/main" id="{9C55D3C3-D181-440B-A123-DA9DECA2D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4" name="Immagine 13">
            <a:extLst>
              <a:ext uri="{FF2B5EF4-FFF2-40B4-BE49-F238E27FC236}">
                <a16:creationId xmlns:a16="http://schemas.microsoft.com/office/drawing/2014/main" id="{C5886563-E0D6-4A1A-AF41-F0B435F58BA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6" name="Connettore diritto 15">
            <a:extLst>
              <a:ext uri="{FF2B5EF4-FFF2-40B4-BE49-F238E27FC236}">
                <a16:creationId xmlns:a16="http://schemas.microsoft.com/office/drawing/2014/main" id="{36DAF8E7-5B12-449B-A9E2-D76AE6928A87}"/>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7215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9" name="Immagine 8">
            <a:extLst>
              <a:ext uri="{FF2B5EF4-FFF2-40B4-BE49-F238E27FC236}">
                <a16:creationId xmlns:a16="http://schemas.microsoft.com/office/drawing/2014/main" id="{C8437083-5D0B-4D80-BFEE-85732B0C9A58}"/>
              </a:ext>
            </a:extLst>
          </p:cNvPr>
          <p:cNvPicPr>
            <a:picLocks noChangeAspect="1"/>
          </p:cNvPicPr>
          <p:nvPr/>
        </p:nvPicPr>
        <p:blipFill rotWithShape="1">
          <a:blip r:embed="rId3">
            <a:extLst>
              <a:ext uri="{28A0092B-C50C-407E-A947-70E740481C1C}">
                <a14:useLocalDpi xmlns:a14="http://schemas.microsoft.com/office/drawing/2010/main" val="0"/>
              </a:ext>
            </a:extLst>
          </a:blip>
          <a:srcRect l="5898" t="3919" r="27778" b="39613"/>
          <a:stretch/>
        </p:blipFill>
        <p:spPr>
          <a:xfrm>
            <a:off x="7089913" y="2835965"/>
            <a:ext cx="5102087" cy="3419062"/>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0689" y="1938430"/>
            <a:ext cx="4992712" cy="4499610"/>
          </a:xfrm>
          <a:prstGeom prst="rect">
            <a:avLst/>
          </a:prstGeom>
        </p:spPr>
        <p:txBody>
          <a:bodyPr vert="horz" lIns="91440" tIns="45720" rIns="91440" bIns="45720" rtlCol="0" anchor="ctr">
            <a:normAutofit fontScale="92500"/>
          </a:bodyPr>
          <a:lstStyle/>
          <a:p>
            <a:pPr marL="342900" indent="-342900">
              <a:lnSpc>
                <a:spcPct val="150000"/>
              </a:lnSpc>
              <a:spcAft>
                <a:spcPts val="600"/>
              </a:spcAft>
              <a:buFont typeface="Arial" panose="020B0604020202020204" pitchFamily="34" charset="0"/>
              <a:buChar char="•"/>
            </a:pPr>
            <a:r>
              <a:rPr lang="it-IT" sz="2000" dirty="0">
                <a:solidFill>
                  <a:schemeClr val="bg1"/>
                </a:solidFill>
              </a:rPr>
              <a:t>Poche soluzioni commercializzate</a:t>
            </a:r>
          </a:p>
          <a:p>
            <a:pPr marL="342900" indent="-342900">
              <a:lnSpc>
                <a:spcPct val="150000"/>
              </a:lnSpc>
              <a:spcAft>
                <a:spcPts val="600"/>
              </a:spcAft>
              <a:buFont typeface="Wingdings" panose="05000000000000000000" pitchFamily="2" charset="2"/>
              <a:buChar char="Ø"/>
            </a:pPr>
            <a:r>
              <a:rPr lang="it-IT" sz="2000" dirty="0">
                <a:solidFill>
                  <a:schemeClr val="bg1"/>
                </a:solidFill>
              </a:rPr>
              <a:t>Sistema realizzato personalmente:</a:t>
            </a:r>
          </a:p>
          <a:p>
            <a:pPr marL="800100" lvl="1" indent="-342900">
              <a:lnSpc>
                <a:spcPct val="150000"/>
              </a:lnSpc>
              <a:spcAft>
                <a:spcPts val="600"/>
              </a:spcAft>
              <a:buFont typeface="Arial" panose="020B0604020202020204" pitchFamily="34" charset="0"/>
              <a:buChar char="•"/>
            </a:pPr>
            <a:r>
              <a:rPr lang="it-IT" sz="2000" dirty="0" err="1">
                <a:solidFill>
                  <a:schemeClr val="bg1"/>
                </a:solidFill>
              </a:rPr>
              <a:t>Raspberry</a:t>
            </a:r>
            <a:r>
              <a:rPr lang="it-IT" sz="2000" dirty="0">
                <a:solidFill>
                  <a:schemeClr val="bg1"/>
                </a:solidFill>
              </a:rPr>
              <a:t> </a:t>
            </a:r>
            <a:r>
              <a:rPr lang="it-IT" sz="2000" dirty="0" err="1">
                <a:solidFill>
                  <a:schemeClr val="bg1"/>
                </a:solidFill>
              </a:rPr>
              <a:t>Pi</a:t>
            </a:r>
            <a:r>
              <a:rPr lang="it-IT" sz="2000" dirty="0">
                <a:solidFill>
                  <a:schemeClr val="bg1"/>
                </a:solidFill>
              </a:rPr>
              <a:t> 3 b+ con ambiente Linux</a:t>
            </a:r>
          </a:p>
          <a:p>
            <a:pPr marL="800100" lvl="1" indent="-342900">
              <a:lnSpc>
                <a:spcPct val="150000"/>
              </a:lnSpc>
              <a:spcAft>
                <a:spcPts val="600"/>
              </a:spcAft>
              <a:buFont typeface="Arial" panose="020B0604020202020204" pitchFamily="34" charset="0"/>
              <a:buChar char="•"/>
            </a:pPr>
            <a:r>
              <a:rPr lang="it-IT" sz="2000" dirty="0">
                <a:solidFill>
                  <a:schemeClr val="bg1"/>
                </a:solidFill>
              </a:rPr>
              <a:t>Scheda di rete ALFA NETWORK AWUS036NH</a:t>
            </a:r>
          </a:p>
          <a:p>
            <a:pPr marL="800100" lvl="1" indent="-342900">
              <a:lnSpc>
                <a:spcPct val="150000"/>
              </a:lnSpc>
              <a:spcAft>
                <a:spcPts val="600"/>
              </a:spcAft>
              <a:buFont typeface="Arial" panose="020B0604020202020204" pitchFamily="34" charset="0"/>
              <a:buChar char="•"/>
            </a:pPr>
            <a:r>
              <a:rPr lang="it-IT" sz="2000" dirty="0">
                <a:solidFill>
                  <a:schemeClr val="bg1"/>
                </a:solidFill>
              </a:rPr>
              <a:t>Script di sniffing in Python</a:t>
            </a:r>
          </a:p>
          <a:p>
            <a:pPr marL="800100" lvl="1" indent="-342900">
              <a:lnSpc>
                <a:spcPct val="150000"/>
              </a:lnSpc>
              <a:spcAft>
                <a:spcPts val="600"/>
              </a:spcAft>
              <a:buFont typeface="Arial" panose="020B0604020202020204" pitchFamily="34" charset="0"/>
              <a:buChar char="•"/>
            </a:pPr>
            <a:r>
              <a:rPr lang="it-IT" sz="2000" dirty="0">
                <a:solidFill>
                  <a:schemeClr val="bg1"/>
                </a:solidFill>
              </a:rPr>
              <a:t>Database </a:t>
            </a:r>
            <a:r>
              <a:rPr lang="it-IT" sz="2000" dirty="0" err="1">
                <a:solidFill>
                  <a:schemeClr val="bg1"/>
                </a:solidFill>
              </a:rPr>
              <a:t>mySQL</a:t>
            </a:r>
            <a:r>
              <a:rPr lang="it-IT" sz="2000" dirty="0">
                <a:solidFill>
                  <a:schemeClr val="bg1"/>
                </a:solidFill>
              </a:rPr>
              <a:t> su server universitario</a:t>
            </a:r>
          </a:p>
          <a:p>
            <a:pPr marL="800100" lvl="1" indent="-342900">
              <a:lnSpc>
                <a:spcPct val="150000"/>
              </a:lnSpc>
              <a:spcAft>
                <a:spcPts val="600"/>
              </a:spcAft>
              <a:buFont typeface="Arial" panose="020B0604020202020204" pitchFamily="34" charset="0"/>
              <a:buChar char="•"/>
            </a:pPr>
            <a:r>
              <a:rPr lang="it-IT" sz="2000" dirty="0">
                <a:solidFill>
                  <a:schemeClr val="bg1"/>
                </a:solidFill>
              </a:rPr>
              <a:t>Applicazione web per visualizzazione dei dati</a:t>
            </a:r>
          </a:p>
        </p:txBody>
      </p:sp>
      <p:pic>
        <p:nvPicPr>
          <p:cNvPr id="10" name="Immagine 9">
            <a:extLst>
              <a:ext uri="{FF2B5EF4-FFF2-40B4-BE49-F238E27FC236}">
                <a16:creationId xmlns:a16="http://schemas.microsoft.com/office/drawing/2014/main" id="{CECD0C0F-E2B6-4460-A4C3-C3D9EF279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3" name="Immagine 12">
            <a:extLst>
              <a:ext uri="{FF2B5EF4-FFF2-40B4-BE49-F238E27FC236}">
                <a16:creationId xmlns:a16="http://schemas.microsoft.com/office/drawing/2014/main" id="{9D33D768-BE7B-448D-8009-4DBD31ECCC4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4" name="Connettore diritto 13">
            <a:extLst>
              <a:ext uri="{FF2B5EF4-FFF2-40B4-BE49-F238E27FC236}">
                <a16:creationId xmlns:a16="http://schemas.microsoft.com/office/drawing/2014/main" id="{3383AE7F-7115-4588-8D69-AF2DAEBD42F1}"/>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263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88972A57-943F-40E1-9507-FE9209DC9B43}"/>
              </a:ext>
            </a:extLst>
          </p:cNvPr>
          <p:cNvSpPr txBox="1"/>
          <p:nvPr/>
        </p:nvSpPr>
        <p:spPr>
          <a:xfrm>
            <a:off x="624114" y="2128930"/>
            <a:ext cx="5208611" cy="4499610"/>
          </a:xfrm>
          <a:prstGeom prst="rect">
            <a:avLst/>
          </a:prstGeom>
        </p:spPr>
        <p:txBody>
          <a:bodyPr vert="horz" lIns="91440" tIns="45720" rIns="91440" bIns="45720" rtlCol="0" anchor="ctr">
            <a:normAutofit lnSpcReduction="10000"/>
          </a:bodyPr>
          <a:lstStyle/>
          <a:p>
            <a:pPr>
              <a:lnSpc>
                <a:spcPct val="150000"/>
              </a:lnSpc>
              <a:spcAft>
                <a:spcPts val="600"/>
              </a:spcAft>
            </a:pPr>
            <a:r>
              <a:rPr lang="it-IT" sz="2400" b="1" dirty="0">
                <a:solidFill>
                  <a:schemeClr val="bg1"/>
                </a:solidFill>
              </a:rPr>
              <a:t>Script di sniffing in Python:</a:t>
            </a:r>
          </a:p>
          <a:p>
            <a:pPr marL="342900" indent="-342900">
              <a:lnSpc>
                <a:spcPct val="150000"/>
              </a:lnSpc>
              <a:spcAft>
                <a:spcPts val="600"/>
              </a:spcAft>
              <a:buFont typeface="Arial" panose="020B0604020202020204" pitchFamily="34" charset="0"/>
              <a:buChar char="•"/>
            </a:pPr>
            <a:r>
              <a:rPr lang="it-IT" sz="2000" dirty="0">
                <a:solidFill>
                  <a:schemeClr val="bg1"/>
                </a:solidFill>
              </a:rPr>
              <a:t>Due </a:t>
            </a:r>
            <a:r>
              <a:rPr lang="it-IT" sz="2000" dirty="0" err="1">
                <a:solidFill>
                  <a:schemeClr val="bg1"/>
                </a:solidFill>
              </a:rPr>
              <a:t>thread</a:t>
            </a:r>
            <a:r>
              <a:rPr lang="it-IT" sz="2000" dirty="0">
                <a:solidFill>
                  <a:schemeClr val="bg1"/>
                </a:solidFill>
              </a:rPr>
              <a:t> separati:</a:t>
            </a:r>
          </a:p>
          <a:p>
            <a:pPr marL="914400" lvl="1" indent="-457200">
              <a:lnSpc>
                <a:spcPct val="150000"/>
              </a:lnSpc>
              <a:spcAft>
                <a:spcPts val="600"/>
              </a:spcAft>
              <a:buFont typeface="+mj-lt"/>
              <a:buAutoNum type="alphaLcParenR"/>
            </a:pPr>
            <a:r>
              <a:rPr lang="it-IT" sz="2000" dirty="0">
                <a:solidFill>
                  <a:schemeClr val="bg1"/>
                </a:solidFill>
              </a:rPr>
              <a:t>uno per sniffing tramite libreria </a:t>
            </a:r>
            <a:r>
              <a:rPr lang="it-IT" sz="2000" dirty="0" err="1">
                <a:solidFill>
                  <a:schemeClr val="bg1"/>
                </a:solidFill>
              </a:rPr>
              <a:t>Scapy</a:t>
            </a:r>
            <a:endParaRPr lang="it-IT" sz="2000" dirty="0">
              <a:solidFill>
                <a:schemeClr val="bg1"/>
              </a:solidFill>
            </a:endParaRPr>
          </a:p>
          <a:p>
            <a:pPr marL="914400" lvl="1" indent="-457200">
              <a:lnSpc>
                <a:spcPct val="150000"/>
              </a:lnSpc>
              <a:spcAft>
                <a:spcPts val="600"/>
              </a:spcAft>
              <a:buFont typeface="+mj-lt"/>
              <a:buAutoNum type="alphaLcParenR"/>
            </a:pPr>
            <a:r>
              <a:rPr lang="it-IT" sz="2000" dirty="0">
                <a:solidFill>
                  <a:schemeClr val="bg1"/>
                </a:solidFill>
              </a:rPr>
              <a:t>uno per invio periodico dei dati al </a:t>
            </a:r>
            <a:r>
              <a:rPr lang="it-IT" sz="2000" dirty="0" err="1">
                <a:solidFill>
                  <a:schemeClr val="bg1"/>
                </a:solidFill>
              </a:rPr>
              <a:t>db</a:t>
            </a:r>
            <a:endParaRPr lang="it-IT" sz="20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err="1">
                <a:solidFill>
                  <a:schemeClr val="bg1"/>
                </a:solidFill>
              </a:rPr>
              <a:t>Derandomizzazione</a:t>
            </a:r>
            <a:r>
              <a:rPr lang="it-IT" sz="2000" dirty="0">
                <a:solidFill>
                  <a:schemeClr val="bg1"/>
                </a:solidFill>
              </a:rPr>
              <a:t> mediante algoritmo di </a:t>
            </a:r>
            <a:r>
              <a:rPr lang="it-IT" sz="2000" b="1" dirty="0" err="1">
                <a:solidFill>
                  <a:schemeClr val="bg1"/>
                </a:solidFill>
              </a:rPr>
              <a:t>fingerprinting</a:t>
            </a:r>
            <a:r>
              <a:rPr lang="it-IT" sz="2000" dirty="0">
                <a:solidFill>
                  <a:schemeClr val="bg1"/>
                </a:solidFill>
              </a:rPr>
              <a:t> e </a:t>
            </a:r>
            <a:r>
              <a:rPr lang="it-IT" sz="2000" b="1" dirty="0">
                <a:solidFill>
                  <a:schemeClr val="bg1"/>
                </a:solidFill>
              </a:rPr>
              <a:t>aggregazione</a:t>
            </a:r>
            <a:r>
              <a:rPr lang="it-IT" sz="2000" dirty="0">
                <a:solidFill>
                  <a:schemeClr val="bg1"/>
                </a:solidFill>
              </a:rPr>
              <a:t> su indirizzi (randomizzati) aventi la medesima impronta</a:t>
            </a:r>
          </a:p>
          <a:p>
            <a:pPr marL="342900" indent="-342900">
              <a:lnSpc>
                <a:spcPct val="150000"/>
              </a:lnSpc>
              <a:spcAft>
                <a:spcPts val="600"/>
              </a:spcAft>
              <a:buFont typeface="Arial" panose="020B0604020202020204" pitchFamily="34" charset="0"/>
              <a:buChar char="•"/>
            </a:pPr>
            <a:r>
              <a:rPr lang="it-IT" sz="2000" dirty="0">
                <a:solidFill>
                  <a:schemeClr val="bg1"/>
                </a:solidFill>
              </a:rPr>
              <a:t>Tempo di decadimento dopo ultima rilevazione</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p:pic>
        <p:nvPicPr>
          <p:cNvPr id="9" name="Immagine 8">
            <a:extLst>
              <a:ext uri="{FF2B5EF4-FFF2-40B4-BE49-F238E27FC236}">
                <a16:creationId xmlns:a16="http://schemas.microsoft.com/office/drawing/2014/main" id="{0C0D9587-CAEF-40B4-B6D5-325DF9BE1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0" name="Immagine 9">
            <a:extLst>
              <a:ext uri="{FF2B5EF4-FFF2-40B4-BE49-F238E27FC236}">
                <a16:creationId xmlns:a16="http://schemas.microsoft.com/office/drawing/2014/main" id="{7C659647-AF55-4FBE-B5DB-E5BB6D401C2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3" name="Connettore diritto 12">
            <a:extLst>
              <a:ext uri="{FF2B5EF4-FFF2-40B4-BE49-F238E27FC236}">
                <a16:creationId xmlns:a16="http://schemas.microsoft.com/office/drawing/2014/main" id="{64FE6B8A-BD0D-4518-B7B5-30948514029E}"/>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978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88972A57-943F-40E1-9507-FE9209DC9B43}"/>
              </a:ext>
            </a:extLst>
          </p:cNvPr>
          <p:cNvSpPr txBox="1"/>
          <p:nvPr/>
        </p:nvSpPr>
        <p:spPr>
          <a:xfrm>
            <a:off x="620687" y="1957144"/>
            <a:ext cx="5208611"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400" b="1" dirty="0" err="1">
                <a:solidFill>
                  <a:schemeClr val="bg1"/>
                </a:solidFill>
              </a:rPr>
              <a:t>Fingerprinting</a:t>
            </a:r>
            <a:endParaRPr lang="it-IT" sz="2400" b="1" dirty="0">
              <a:solidFill>
                <a:schemeClr val="bg1"/>
              </a:solidFill>
            </a:endParaRPr>
          </a:p>
          <a:p>
            <a:pPr marL="342900" indent="-342900">
              <a:lnSpc>
                <a:spcPct val="150000"/>
              </a:lnSpc>
              <a:spcAft>
                <a:spcPts val="600"/>
              </a:spcAft>
              <a:buFont typeface="Arial" panose="020B0604020202020204" pitchFamily="34" charset="0"/>
              <a:buChar char="•"/>
            </a:pPr>
            <a:r>
              <a:rPr lang="it-IT" sz="2200" dirty="0">
                <a:solidFill>
                  <a:schemeClr val="bg1"/>
                </a:solidFill>
              </a:rPr>
              <a:t>Information </a:t>
            </a:r>
            <a:r>
              <a:rPr lang="it-IT" sz="2200" dirty="0" err="1">
                <a:solidFill>
                  <a:schemeClr val="bg1"/>
                </a:solidFill>
              </a:rPr>
              <a:t>Elements</a:t>
            </a:r>
            <a:r>
              <a:rPr lang="it-IT" sz="2200" dirty="0">
                <a:solidFill>
                  <a:schemeClr val="bg1"/>
                </a:solidFill>
              </a:rPr>
              <a:t>: dati contenuti nelle Probe </a:t>
            </a:r>
            <a:r>
              <a:rPr lang="it-IT" sz="2200" dirty="0" err="1">
                <a:solidFill>
                  <a:schemeClr val="bg1"/>
                </a:solidFill>
              </a:rPr>
              <a:t>request</a:t>
            </a:r>
            <a:r>
              <a:rPr lang="it-IT" sz="2200" dirty="0">
                <a:solidFill>
                  <a:schemeClr val="bg1"/>
                </a:solidFill>
              </a:rPr>
              <a:t> per segnalare agli AP le proprie caratteristiche fisiche</a:t>
            </a:r>
          </a:p>
          <a:p>
            <a:pPr marL="342900" indent="-342900">
              <a:lnSpc>
                <a:spcPct val="150000"/>
              </a:lnSpc>
              <a:spcAft>
                <a:spcPts val="600"/>
              </a:spcAft>
              <a:buFont typeface="Arial" panose="020B0604020202020204" pitchFamily="34" charset="0"/>
              <a:buChar char="•"/>
            </a:pPr>
            <a:r>
              <a:rPr lang="it-IT" sz="2200" dirty="0">
                <a:solidFill>
                  <a:schemeClr val="bg1"/>
                </a:solidFill>
              </a:rPr>
              <a:t>Non sono obbligatori </a:t>
            </a:r>
          </a:p>
          <a:p>
            <a:pPr marL="342900" indent="-342900">
              <a:lnSpc>
                <a:spcPct val="150000"/>
              </a:lnSpc>
              <a:spcAft>
                <a:spcPts val="600"/>
              </a:spcAft>
              <a:buFont typeface="Arial" panose="020B0604020202020204" pitchFamily="34" charset="0"/>
              <a:buChar char="•"/>
            </a:pPr>
            <a:r>
              <a:rPr lang="it-IT" sz="2200" dirty="0">
                <a:solidFill>
                  <a:schemeClr val="bg1"/>
                </a:solidFill>
              </a:rPr>
              <a:t>Lo standard 802.11 definisce che siano inclusi in ordine crescente</a:t>
            </a:r>
          </a:p>
          <a:p>
            <a:pPr marL="342900" indent="-342900">
              <a:lnSpc>
                <a:spcPct val="150000"/>
              </a:lnSpc>
              <a:spcAft>
                <a:spcPts val="600"/>
              </a:spcAft>
              <a:buFont typeface="Wingdings" panose="05000000000000000000" pitchFamily="2" charset="2"/>
              <a:buChar char="Ø"/>
            </a:pPr>
            <a:r>
              <a:rPr lang="it-IT" sz="2200" dirty="0">
                <a:solidFill>
                  <a:schemeClr val="bg1"/>
                </a:solidFill>
              </a:rPr>
              <a:t>Set di IE trasmessi, relativi valori e ordine di comparizione usati come fonte di discriminazione</a:t>
            </a:r>
          </a:p>
        </p:txBody>
      </p:sp>
      <p:graphicFrame>
        <p:nvGraphicFramePr>
          <p:cNvPr id="4" name="Tabella 3">
            <a:extLst>
              <a:ext uri="{FF2B5EF4-FFF2-40B4-BE49-F238E27FC236}">
                <a16:creationId xmlns:a16="http://schemas.microsoft.com/office/drawing/2014/main" id="{FE1CDC6A-9805-47D2-8507-1E681F4C985C}"/>
              </a:ext>
            </a:extLst>
          </p:cNvPr>
          <p:cNvGraphicFramePr>
            <a:graphicFrameLocks noGrp="1"/>
          </p:cNvGraphicFramePr>
          <p:nvPr>
            <p:extLst>
              <p:ext uri="{D42A27DB-BD31-4B8C-83A1-F6EECF244321}">
                <p14:modId xmlns:p14="http://schemas.microsoft.com/office/powerpoint/2010/main" val="2188463151"/>
              </p:ext>
            </p:extLst>
          </p:nvPr>
        </p:nvGraphicFramePr>
        <p:xfrm>
          <a:off x="8090930" y="2010144"/>
          <a:ext cx="3581400" cy="3337560"/>
        </p:xfrm>
        <a:graphic>
          <a:graphicData uri="http://schemas.openxmlformats.org/drawingml/2006/table">
            <a:tbl>
              <a:tblPr firstRow="1" bandRow="1">
                <a:tableStyleId>{073A0DAA-6AF3-43AB-8588-CEC1D06C72B9}</a:tableStyleId>
              </a:tblPr>
              <a:tblGrid>
                <a:gridCol w="2683790">
                  <a:extLst>
                    <a:ext uri="{9D8B030D-6E8A-4147-A177-3AD203B41FA5}">
                      <a16:colId xmlns:a16="http://schemas.microsoft.com/office/drawing/2014/main" val="823659981"/>
                    </a:ext>
                  </a:extLst>
                </a:gridCol>
                <a:gridCol w="897610">
                  <a:extLst>
                    <a:ext uri="{9D8B030D-6E8A-4147-A177-3AD203B41FA5}">
                      <a16:colId xmlns:a16="http://schemas.microsoft.com/office/drawing/2014/main" val="3721812136"/>
                    </a:ext>
                  </a:extLst>
                </a:gridCol>
              </a:tblGrid>
              <a:tr h="370840">
                <a:tc>
                  <a:txBody>
                    <a:bodyPr/>
                    <a:lstStyle/>
                    <a:p>
                      <a:r>
                        <a:rPr lang="it-IT" dirty="0"/>
                        <a:t>Information </a:t>
                      </a:r>
                      <a:r>
                        <a:rPr lang="it-IT" dirty="0" err="1"/>
                        <a:t>Element</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r>
                        <a:rPr lang="it-IT" dirty="0"/>
                        <a:t>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val="1738170938"/>
                  </a:ext>
                </a:extLst>
              </a:tr>
              <a:tr h="370840">
                <a:tc>
                  <a:txBody>
                    <a:bodyPr/>
                    <a:lstStyle/>
                    <a:p>
                      <a:r>
                        <a:rPr lang="it-IT" dirty="0"/>
                        <a:t>Service Set Identity (SSID)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0</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222004103"/>
                  </a:ext>
                </a:extLst>
              </a:tr>
              <a:tr h="370840">
                <a:tc>
                  <a:txBody>
                    <a:bodyPr/>
                    <a:lstStyle/>
                    <a:p>
                      <a:r>
                        <a:rPr lang="it-IT" dirty="0" err="1"/>
                        <a:t>Supported</a:t>
                      </a:r>
                      <a:r>
                        <a:rPr lang="it-IT" dirty="0"/>
                        <a:t> </a:t>
                      </a:r>
                      <a:r>
                        <a:rPr lang="it-IT" dirty="0" err="1"/>
                        <a:t>Rates</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26475"/>
                  </a:ext>
                </a:extLst>
              </a:tr>
              <a:tr h="370840">
                <a:tc>
                  <a:txBody>
                    <a:bodyPr/>
                    <a:lstStyle/>
                    <a:p>
                      <a:r>
                        <a:rPr lang="it-IT" dirty="0"/>
                        <a:t>Power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33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917204995"/>
                  </a:ext>
                </a:extLst>
              </a:tr>
              <a:tr h="370840">
                <a:tc>
                  <a:txBody>
                    <a:bodyPr/>
                    <a:lstStyle/>
                    <a:p>
                      <a:r>
                        <a:rPr lang="it-IT" dirty="0"/>
                        <a:t>HT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45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899988"/>
                  </a:ext>
                </a:extLst>
              </a:tr>
              <a:tr h="370840">
                <a:tc>
                  <a:txBody>
                    <a:bodyPr/>
                    <a:lstStyle/>
                    <a:p>
                      <a:r>
                        <a:rPr lang="it-IT" dirty="0"/>
                        <a:t>Extended </a:t>
                      </a:r>
                      <a:r>
                        <a:rPr lang="it-IT" dirty="0" err="1"/>
                        <a:t>Supported</a:t>
                      </a:r>
                      <a:r>
                        <a:rPr lang="it-IT" dirty="0"/>
                        <a:t> </a:t>
                      </a:r>
                      <a:r>
                        <a:rPr lang="it-IT" dirty="0" err="1"/>
                        <a:t>Rates</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50</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527520289"/>
                  </a:ext>
                </a:extLst>
              </a:tr>
              <a:tr h="370840">
                <a:tc>
                  <a:txBody>
                    <a:bodyPr/>
                    <a:lstStyle/>
                    <a:p>
                      <a:r>
                        <a:rPr lang="it-IT" dirty="0"/>
                        <a:t>Extended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127</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272567"/>
                  </a:ext>
                </a:extLst>
              </a:tr>
              <a:tr h="370840">
                <a:tc>
                  <a:txBody>
                    <a:bodyPr/>
                    <a:lstStyle/>
                    <a:p>
                      <a:r>
                        <a:rPr lang="it-IT" dirty="0"/>
                        <a:t>VHT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191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866004093"/>
                  </a:ext>
                </a:extLst>
              </a:tr>
              <a:tr h="370840">
                <a:tc>
                  <a:txBody>
                    <a:bodyPr/>
                    <a:lstStyle/>
                    <a:p>
                      <a:r>
                        <a:rPr lang="it-IT" dirty="0" err="1"/>
                        <a:t>Vendor</a:t>
                      </a:r>
                      <a:r>
                        <a:rPr lang="it-IT" dirty="0"/>
                        <a:t> 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221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9150981"/>
                  </a:ext>
                </a:extLst>
              </a:tr>
            </a:tbl>
          </a:graphicData>
        </a:graphic>
      </p:graphicFrame>
      <p:sp>
        <p:nvSpPr>
          <p:cNvPr id="7" name="CasellaDiTesto 6">
            <a:extLst>
              <a:ext uri="{FF2B5EF4-FFF2-40B4-BE49-F238E27FC236}">
                <a16:creationId xmlns:a16="http://schemas.microsoft.com/office/drawing/2014/main" id="{17EE4926-6EBC-4564-812C-CED6B4415790}"/>
              </a:ext>
            </a:extLst>
          </p:cNvPr>
          <p:cNvSpPr txBox="1"/>
          <p:nvPr/>
        </p:nvSpPr>
        <p:spPr>
          <a:xfrm>
            <a:off x="5829298" y="5490607"/>
            <a:ext cx="6362701" cy="1107996"/>
          </a:xfrm>
          <a:prstGeom prst="rect">
            <a:avLst/>
          </a:prstGeom>
          <a:noFill/>
        </p:spPr>
        <p:txBody>
          <a:bodyPr wrap="square" rtlCol="0">
            <a:spAutoFit/>
          </a:bodyPr>
          <a:lstStyle/>
          <a:p>
            <a:r>
              <a:rPr lang="it-IT" b="1" dirty="0"/>
              <a:t>Esempio di </a:t>
            </a:r>
            <a:r>
              <a:rPr lang="it-IT" b="1" dirty="0" err="1"/>
              <a:t>fingerprint</a:t>
            </a:r>
            <a:r>
              <a:rPr lang="it-IT" b="1" dirty="0"/>
              <a:t>:</a:t>
            </a:r>
          </a:p>
          <a:p>
            <a:r>
              <a:rPr lang="it-IT" sz="1600" dirty="0"/>
              <a:t>probe:0,1,50,3,45,127,107,255,221,221,221,221(0017F2,0A),221(0050F2,08),221(001018,02),htcap:2D40,httag:1B,htmcs:ff000000000000000000,rates:02040B16,esrates:0C1218243048606C,extcap:0000088400000040</a:t>
            </a:r>
          </a:p>
        </p:txBody>
      </p:sp>
      <p:pic>
        <p:nvPicPr>
          <p:cNvPr id="13" name="Immagine 12">
            <a:extLst>
              <a:ext uri="{FF2B5EF4-FFF2-40B4-BE49-F238E27FC236}">
                <a16:creationId xmlns:a16="http://schemas.microsoft.com/office/drawing/2014/main" id="{43F0576C-6D28-49CB-898C-D5C15146B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4" name="Immagine 13">
            <a:extLst>
              <a:ext uri="{FF2B5EF4-FFF2-40B4-BE49-F238E27FC236}">
                <a16:creationId xmlns:a16="http://schemas.microsoft.com/office/drawing/2014/main" id="{5BCD7B8D-D36A-45C3-82FB-23233B74609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8" name="Connettore diritto 17">
            <a:extLst>
              <a:ext uri="{FF2B5EF4-FFF2-40B4-BE49-F238E27FC236}">
                <a16:creationId xmlns:a16="http://schemas.microsoft.com/office/drawing/2014/main" id="{24845308-3A51-410D-A18C-516412C601A9}"/>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1736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88972A57-943F-40E1-9507-FE9209DC9B43}"/>
              </a:ext>
            </a:extLst>
          </p:cNvPr>
          <p:cNvSpPr txBox="1"/>
          <p:nvPr/>
        </p:nvSpPr>
        <p:spPr>
          <a:xfrm>
            <a:off x="620687" y="1957144"/>
            <a:ext cx="5208611" cy="4499610"/>
          </a:xfrm>
          <a:prstGeom prst="rect">
            <a:avLst/>
          </a:prstGeom>
        </p:spPr>
        <p:txBody>
          <a:bodyPr vert="horz" lIns="91440" tIns="45720" rIns="91440" bIns="45720" rtlCol="0" anchor="ctr">
            <a:normAutofit fontScale="92500"/>
          </a:bodyPr>
          <a:lstStyle/>
          <a:p>
            <a:pPr>
              <a:lnSpc>
                <a:spcPct val="150000"/>
              </a:lnSpc>
              <a:spcAft>
                <a:spcPts val="600"/>
              </a:spcAft>
            </a:pPr>
            <a:r>
              <a:rPr lang="it-IT" sz="2400" b="1" dirty="0">
                <a:solidFill>
                  <a:schemeClr val="bg1"/>
                </a:solidFill>
              </a:rPr>
              <a:t>Aggregazione</a:t>
            </a:r>
          </a:p>
          <a:p>
            <a:pPr>
              <a:lnSpc>
                <a:spcPct val="150000"/>
              </a:lnSpc>
              <a:spcAft>
                <a:spcPts val="600"/>
              </a:spcAft>
            </a:pPr>
            <a:r>
              <a:rPr lang="it-IT" sz="2000" dirty="0">
                <a:solidFill>
                  <a:schemeClr val="bg1"/>
                </a:solidFill>
              </a:rPr>
              <a:t>Stabilire se due indirizzi MAC randomizzati aventi la stessa signature siano stati emessi dallo stesso dispositivo</a:t>
            </a:r>
          </a:p>
          <a:p>
            <a:pPr marL="342900" indent="-342900">
              <a:lnSpc>
                <a:spcPct val="150000"/>
              </a:lnSpc>
              <a:spcAft>
                <a:spcPts val="600"/>
              </a:spcAft>
              <a:buFont typeface="Arial" panose="020B0604020202020204" pitchFamily="34" charset="0"/>
              <a:buChar char="•"/>
            </a:pPr>
            <a:r>
              <a:rPr lang="it-IT" sz="2000" dirty="0">
                <a:solidFill>
                  <a:schemeClr val="bg1"/>
                </a:solidFill>
              </a:rPr>
              <a:t>Impiego di </a:t>
            </a:r>
            <a:r>
              <a:rPr lang="it-IT" sz="2000" dirty="0" err="1">
                <a:solidFill>
                  <a:schemeClr val="bg1"/>
                </a:solidFill>
              </a:rPr>
              <a:t>sequence</a:t>
            </a:r>
            <a:r>
              <a:rPr lang="it-IT" sz="2000" dirty="0">
                <a:solidFill>
                  <a:schemeClr val="bg1"/>
                </a:solidFill>
              </a:rPr>
              <a:t> </a:t>
            </a:r>
            <a:r>
              <a:rPr lang="it-IT" sz="2000" dirty="0" err="1">
                <a:solidFill>
                  <a:schemeClr val="bg1"/>
                </a:solidFill>
              </a:rPr>
              <a:t>number</a:t>
            </a:r>
            <a:r>
              <a:rPr lang="it-IT" sz="2000" dirty="0">
                <a:solidFill>
                  <a:schemeClr val="bg1"/>
                </a:solidFill>
              </a:rPr>
              <a:t>, </a:t>
            </a:r>
            <a:r>
              <a:rPr lang="it-IT" sz="2000" dirty="0" err="1">
                <a:solidFill>
                  <a:schemeClr val="bg1"/>
                </a:solidFill>
              </a:rPr>
              <a:t>SSIDs</a:t>
            </a:r>
            <a:r>
              <a:rPr lang="it-IT" sz="2000" dirty="0">
                <a:solidFill>
                  <a:schemeClr val="bg1"/>
                </a:solidFill>
              </a:rPr>
              <a:t>, RSSI, </a:t>
            </a:r>
            <a:r>
              <a:rPr lang="it-IT" sz="2000" dirty="0" err="1">
                <a:solidFill>
                  <a:schemeClr val="bg1"/>
                </a:solidFill>
              </a:rPr>
              <a:t>timestamp</a:t>
            </a:r>
            <a:endParaRPr lang="it-IT" sz="20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a:solidFill>
                  <a:schemeClr val="bg1"/>
                </a:solidFill>
              </a:rPr>
              <a:t>Impiego delle Informazioni WPS (Wi-Fi </a:t>
            </a:r>
            <a:r>
              <a:rPr lang="it-IT" sz="2000" dirty="0" err="1">
                <a:solidFill>
                  <a:schemeClr val="bg1"/>
                </a:solidFill>
              </a:rPr>
              <a:t>Protocol</a:t>
            </a:r>
            <a:r>
              <a:rPr lang="it-IT" sz="2000" dirty="0">
                <a:solidFill>
                  <a:schemeClr val="bg1"/>
                </a:solidFill>
              </a:rPr>
              <a:t> Setup) tra cui UUID (</a:t>
            </a:r>
            <a:r>
              <a:rPr lang="it-IT" sz="2000" dirty="0" err="1">
                <a:solidFill>
                  <a:schemeClr val="bg1"/>
                </a:solidFill>
              </a:rPr>
              <a:t>Universally</a:t>
            </a:r>
            <a:r>
              <a:rPr lang="it-IT" sz="2000" dirty="0">
                <a:solidFill>
                  <a:schemeClr val="bg1"/>
                </a:solidFill>
              </a:rPr>
              <a:t> </a:t>
            </a:r>
            <a:r>
              <a:rPr lang="it-IT" sz="2000" dirty="0" err="1">
                <a:solidFill>
                  <a:schemeClr val="bg1"/>
                </a:solidFill>
              </a:rPr>
              <a:t>Unique</a:t>
            </a:r>
            <a:r>
              <a:rPr lang="it-IT" sz="2000" dirty="0">
                <a:solidFill>
                  <a:schemeClr val="bg1"/>
                </a:solidFill>
              </a:rPr>
              <a:t> </a:t>
            </a:r>
            <a:r>
              <a:rPr lang="it-IT" sz="2000" dirty="0" err="1">
                <a:solidFill>
                  <a:schemeClr val="bg1"/>
                </a:solidFill>
              </a:rPr>
              <a:t>Identifier</a:t>
            </a:r>
            <a:r>
              <a:rPr lang="it-IT" sz="2000" dirty="0">
                <a:solidFill>
                  <a:schemeClr val="bg1"/>
                </a:solidFill>
              </a:rPr>
              <a:t>) generato direttamente dal MAC</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p:pic>
        <p:nvPicPr>
          <p:cNvPr id="6" name="Immagine 5" descr="Immagine che contiene testo, mappa&#10;&#10;Descrizione generata automaticamente">
            <a:extLst>
              <a:ext uri="{FF2B5EF4-FFF2-40B4-BE49-F238E27FC236}">
                <a16:creationId xmlns:a16="http://schemas.microsoft.com/office/drawing/2014/main" id="{67327E46-B721-44CF-9291-F95A84E0B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54157"/>
            <a:ext cx="5588340" cy="4401856"/>
          </a:xfrm>
          <a:prstGeom prst="rect">
            <a:avLst/>
          </a:prstGeom>
        </p:spPr>
      </p:pic>
      <p:pic>
        <p:nvPicPr>
          <p:cNvPr id="10" name="Immagine 9">
            <a:extLst>
              <a:ext uri="{FF2B5EF4-FFF2-40B4-BE49-F238E27FC236}">
                <a16:creationId xmlns:a16="http://schemas.microsoft.com/office/drawing/2014/main" id="{3751DF9F-EFC8-4A1A-9E5E-601975F51A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3" name="Immagine 12">
            <a:extLst>
              <a:ext uri="{FF2B5EF4-FFF2-40B4-BE49-F238E27FC236}">
                <a16:creationId xmlns:a16="http://schemas.microsoft.com/office/drawing/2014/main" id="{7EB46EE9-D1F1-4BBD-92CD-7A1056CB51E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4" name="Connettore diritto 13">
            <a:extLst>
              <a:ext uri="{FF2B5EF4-FFF2-40B4-BE49-F238E27FC236}">
                <a16:creationId xmlns:a16="http://schemas.microsoft.com/office/drawing/2014/main" id="{5995E729-E34B-455B-A4CC-3A01FD400407}"/>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2009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EB3BF499-B127-4AAF-84AB-DDD597D1A17E}"/>
                  </a:ext>
                </a:extLst>
              </p:cNvPr>
              <p:cNvSpPr txBox="1"/>
              <p:nvPr/>
            </p:nvSpPr>
            <p:spPr>
              <a:xfrm>
                <a:off x="620687" y="1957144"/>
                <a:ext cx="5208611" cy="4499610"/>
              </a:xfrm>
              <a:prstGeom prst="rect">
                <a:avLst/>
              </a:prstGeom>
            </p:spPr>
            <p:txBody>
              <a:bodyPr vert="horz" lIns="91440" tIns="45720" rIns="91440" bIns="45720" rtlCol="0" anchor="ctr">
                <a:normAutofit fontScale="77500" lnSpcReduction="20000"/>
              </a:bodyPr>
              <a:lstStyle/>
              <a:p>
                <a:pPr>
                  <a:lnSpc>
                    <a:spcPct val="150000"/>
                  </a:lnSpc>
                  <a:spcAft>
                    <a:spcPts val="600"/>
                  </a:spcAft>
                </a:pPr>
                <a:r>
                  <a:rPr lang="it-IT" sz="2400" b="1" dirty="0">
                    <a:solidFill>
                      <a:schemeClr val="bg1"/>
                    </a:solidFill>
                  </a:rPr>
                  <a:t>Modello dell’output</a:t>
                </a:r>
              </a:p>
              <a:p>
                <a:pPr>
                  <a:lnSpc>
                    <a:spcPct val="150000"/>
                  </a:lnSpc>
                  <a:spcAft>
                    <a:spcPts val="600"/>
                  </a:spcAft>
                </a:pPr>
                <a14:m>
                  <m:oMathPara xmlns:m="http://schemas.openxmlformats.org/officeDocument/2006/math">
                    <m:oMathParaPr>
                      <m:jc m:val="centerGroup"/>
                    </m:oMathParaPr>
                    <m:oMath xmlns:m="http://schemas.openxmlformats.org/officeDocument/2006/math">
                      <m:acc>
                        <m:accPr>
                          <m:chr m:val="̃"/>
                          <m:ctrlPr>
                            <a:rPr lang="it-IT" sz="2400" i="1" smtClean="0">
                              <a:solidFill>
                                <a:schemeClr val="bg1"/>
                              </a:solidFill>
                              <a:latin typeface="Cambria Math" panose="02040503050406030204" pitchFamily="18" charset="0"/>
                            </a:rPr>
                          </m:ctrlPr>
                        </m:accPr>
                        <m:e>
                          <m:r>
                            <a:rPr lang="it-IT" sz="2400" i="1" smtClean="0">
                              <a:solidFill>
                                <a:schemeClr val="bg1"/>
                              </a:solidFill>
                              <a:latin typeface="Cambria Math" panose="02040503050406030204" pitchFamily="18" charset="0"/>
                            </a:rPr>
                            <m:t>𝑥</m:t>
                          </m:r>
                        </m:e>
                      </m:acc>
                      <m:r>
                        <a:rPr lang="it-IT" sz="2400" b="0" i="1" smtClean="0">
                          <a:solidFill>
                            <a:schemeClr val="bg1"/>
                          </a:solidFill>
                          <a:latin typeface="Cambria Math" panose="02040503050406030204" pitchFamily="18" charset="0"/>
                        </a:rPr>
                        <m:t>(</m:t>
                      </m:r>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m:t>
                      </m:r>
                      <m:sSub>
                        <m:sSubPr>
                          <m:ctrlPr>
                            <a:rPr lang="it-IT" sz="2400" i="1" dirty="0" smtClean="0">
                              <a:solidFill>
                                <a:schemeClr val="bg1"/>
                              </a:solidFill>
                              <a:latin typeface="Cambria Math" panose="02040503050406030204" pitchFamily="18" charset="0"/>
                            </a:rPr>
                          </m:ctrlPr>
                        </m:sSubPr>
                        <m:e>
                          <m:r>
                            <a:rPr lang="it-IT" sz="2400" i="1" dirty="0">
                              <a:solidFill>
                                <a:schemeClr val="bg1"/>
                              </a:solidFill>
                              <a:latin typeface="Cambria Math" panose="02040503050406030204" pitchFamily="18" charset="0"/>
                            </a:rPr>
                            <m:t>𝑥</m:t>
                          </m:r>
                        </m:e>
                        <m:sub>
                          <m:r>
                            <a:rPr lang="it-IT" sz="2400" i="1" dirty="0">
                              <a:solidFill>
                                <a:schemeClr val="bg1"/>
                              </a:solidFill>
                              <a:latin typeface="Cambria Math" panose="02040503050406030204" pitchFamily="18" charset="0"/>
                            </a:rPr>
                            <m:t>1</m:t>
                          </m:r>
                        </m:sub>
                      </m:sSub>
                      <m:d>
                        <m:dPr>
                          <m:ctrlPr>
                            <a:rPr lang="it-IT" sz="2400" i="1" dirty="0">
                              <a:solidFill>
                                <a:schemeClr val="bg1"/>
                              </a:solidFill>
                              <a:latin typeface="Cambria Math" panose="02040503050406030204" pitchFamily="18" charset="0"/>
                            </a:rPr>
                          </m:ctrlPr>
                        </m:dPr>
                        <m:e>
                          <m:r>
                            <a:rPr lang="it-IT" sz="2400" i="1" dirty="0">
                              <a:solidFill>
                                <a:schemeClr val="bg1"/>
                              </a:solidFill>
                              <a:latin typeface="Cambria Math" panose="02040503050406030204" pitchFamily="18" charset="0"/>
                            </a:rPr>
                            <m:t>𝑡</m:t>
                          </m:r>
                        </m:e>
                      </m:d>
                      <m:r>
                        <a:rPr lang="it-IT" sz="2400" i="1" dirty="0">
                          <a:solidFill>
                            <a:schemeClr val="bg1"/>
                          </a:solidFill>
                          <a:latin typeface="Cambria Math" panose="02040503050406030204" pitchFamily="18" charset="0"/>
                        </a:rPr>
                        <m:t>+</m:t>
                      </m:r>
                      <m:sSub>
                        <m:sSubPr>
                          <m:ctrlPr>
                            <a:rPr lang="it-IT" sz="2400" i="1" dirty="0">
                              <a:solidFill>
                                <a:schemeClr val="bg1"/>
                              </a:solidFill>
                              <a:latin typeface="Cambria Math" panose="02040503050406030204" pitchFamily="18" charset="0"/>
                            </a:rPr>
                          </m:ctrlPr>
                        </m:sSubPr>
                        <m:e>
                          <m:r>
                            <a:rPr lang="it-IT" sz="2400" i="1" dirty="0">
                              <a:solidFill>
                                <a:schemeClr val="bg1"/>
                              </a:solidFill>
                              <a:latin typeface="Cambria Math" panose="02040503050406030204" pitchFamily="18" charset="0"/>
                            </a:rPr>
                            <m:t>𝑥</m:t>
                          </m:r>
                        </m:e>
                        <m:sub>
                          <m:r>
                            <a:rPr lang="it-IT" sz="2400" i="1" dirty="0">
                              <a:solidFill>
                                <a:schemeClr val="bg1"/>
                              </a:solidFill>
                              <a:latin typeface="Cambria Math" panose="02040503050406030204" pitchFamily="18" charset="0"/>
                            </a:rPr>
                            <m:t>2</m:t>
                          </m:r>
                        </m:sub>
                      </m:sSub>
                      <m:d>
                        <m:dPr>
                          <m:ctrlPr>
                            <a:rPr lang="it-IT" sz="2400" i="1" dirty="0">
                              <a:solidFill>
                                <a:schemeClr val="bg1"/>
                              </a:solidFill>
                              <a:latin typeface="Cambria Math" panose="02040503050406030204" pitchFamily="18" charset="0"/>
                            </a:rPr>
                          </m:ctrlPr>
                        </m:dPr>
                        <m:e>
                          <m:r>
                            <a:rPr lang="it-IT" sz="2400" i="1" dirty="0">
                              <a:solidFill>
                                <a:schemeClr val="bg1"/>
                              </a:solidFill>
                              <a:latin typeface="Cambria Math" panose="02040503050406030204" pitchFamily="18" charset="0"/>
                            </a:rPr>
                            <m:t>𝑡</m:t>
                          </m:r>
                        </m:e>
                      </m:d>
                    </m:oMath>
                  </m:oMathPara>
                </a14:m>
                <a:endParaRPr lang="it-IT" sz="2400" i="1" dirty="0">
                  <a:solidFill>
                    <a:schemeClr val="bg1"/>
                  </a:solidFill>
                  <a:latin typeface="Cambria Math" panose="02040503050406030204" pitchFamily="18" charset="0"/>
                </a:endParaRPr>
              </a:p>
              <a:p>
                <a:pPr>
                  <a:lnSpc>
                    <a:spcPct val="150000"/>
                  </a:lnSpc>
                  <a:spcAft>
                    <a:spcPts val="600"/>
                  </a:spcAft>
                </a:pP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i="1">
                            <a:solidFill>
                              <a:schemeClr val="bg1"/>
                            </a:solidFill>
                            <a:latin typeface="Cambria Math" panose="02040503050406030204" pitchFamily="18" charset="0"/>
                          </a:rPr>
                          <m:t>1</m:t>
                        </m:r>
                      </m:sub>
                    </m:sSub>
                    <m:r>
                      <a:rPr lang="it-IT" sz="2400" b="0" i="1" smtClean="0">
                        <a:solidFill>
                          <a:schemeClr val="bg1"/>
                        </a:solidFill>
                        <a:latin typeface="Cambria Math" panose="02040503050406030204" pitchFamily="18" charset="0"/>
                      </a:rPr>
                      <m:t>(</m:t>
                    </m:r>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m:t>
                    </m:r>
                  </m:oMath>
                </a14:m>
                <a:r>
                  <a:rPr lang="it-IT" sz="2400" dirty="0">
                    <a:solidFill>
                      <a:schemeClr val="bg1"/>
                    </a:solidFill>
                  </a:rPr>
                  <a:t> </a:t>
                </a:r>
                <a:r>
                  <a:rPr lang="it-IT" sz="2100" dirty="0">
                    <a:solidFill>
                      <a:schemeClr val="bg1"/>
                    </a:solidFill>
                  </a:rPr>
                  <a:t>numero di Mac globali contati in [t, t+∆t], </a:t>
                </a:r>
              </a:p>
              <a:p>
                <a:pPr>
                  <a:lnSpc>
                    <a:spcPct val="150000"/>
                  </a:lnSpc>
                  <a:spcAft>
                    <a:spcPts val="600"/>
                  </a:spcAft>
                </a:pP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b="0" i="1" smtClean="0">
                            <a:solidFill>
                              <a:schemeClr val="bg1"/>
                            </a:solidFill>
                            <a:latin typeface="Cambria Math" panose="02040503050406030204" pitchFamily="18" charset="0"/>
                          </a:rPr>
                          <m:t>2</m:t>
                        </m:r>
                      </m:sub>
                    </m:sSub>
                    <m:r>
                      <a:rPr lang="it-IT" sz="2400" b="0" i="1" smtClean="0">
                        <a:solidFill>
                          <a:schemeClr val="bg1"/>
                        </a:solidFill>
                        <a:latin typeface="Cambria Math" panose="02040503050406030204" pitchFamily="18" charset="0"/>
                      </a:rPr>
                      <m:t>(</m:t>
                    </m:r>
                    <m:r>
                      <a:rPr lang="it-IT" sz="2400" b="0" i="1" smtClean="0">
                        <a:solidFill>
                          <a:schemeClr val="bg1"/>
                        </a:solidFill>
                        <a:latin typeface="Cambria Math" panose="02040503050406030204" pitchFamily="18" charset="0"/>
                      </a:rPr>
                      <m:t>𝑡</m:t>
                    </m:r>
                    <m:r>
                      <a:rPr lang="it-IT" sz="2400" b="0" i="1" smtClean="0">
                        <a:solidFill>
                          <a:schemeClr val="bg1"/>
                        </a:solidFill>
                        <a:latin typeface="Cambria Math" panose="02040503050406030204" pitchFamily="18" charset="0"/>
                      </a:rPr>
                      <m:t>)</m:t>
                    </m:r>
                  </m:oMath>
                </a14:m>
                <a:r>
                  <a:rPr lang="it-IT" sz="2400" dirty="0">
                    <a:solidFill>
                      <a:schemeClr val="bg1"/>
                    </a:solidFill>
                  </a:rPr>
                  <a:t> </a:t>
                </a:r>
                <a:r>
                  <a:rPr lang="it-IT" sz="2100" dirty="0">
                    <a:solidFill>
                      <a:schemeClr val="bg1"/>
                    </a:solidFill>
                  </a:rPr>
                  <a:t>numero di Mac randomizzati aggregati in [t, t+∆t]</a:t>
                </a:r>
              </a:p>
              <a:p>
                <a:pPr>
                  <a:lnSpc>
                    <a:spcPct val="150000"/>
                  </a:lnSpc>
                  <a:spcAft>
                    <a:spcPts val="600"/>
                  </a:spcAft>
                </a:pPr>
                <a:r>
                  <a:rPr lang="it-IT" sz="2000" dirty="0">
                    <a:solidFill>
                      <a:schemeClr val="bg1"/>
                    </a:solidFill>
                  </a:rPr>
                  <a:t>Misura rumorosa, fonti di rumore:</a:t>
                </a:r>
              </a:p>
              <a:p>
                <a:pPr marL="342900" indent="-342900">
                  <a:lnSpc>
                    <a:spcPct val="150000"/>
                  </a:lnSpc>
                  <a:spcAft>
                    <a:spcPts val="600"/>
                  </a:spcAft>
                  <a:buFont typeface="Arial" panose="020B0604020202020204" pitchFamily="34" charset="0"/>
                  <a:buChar char="•"/>
                </a:pPr>
                <a:r>
                  <a:rPr lang="it-IT" sz="2000" dirty="0">
                    <a:solidFill>
                      <a:schemeClr val="bg1"/>
                    </a:solidFill>
                  </a:rPr>
                  <a:t>Accuratezza </a:t>
                </a: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b="0" i="1" smtClean="0">
                            <a:solidFill>
                              <a:schemeClr val="bg1"/>
                            </a:solidFill>
                            <a:latin typeface="Cambria Math" panose="02040503050406030204" pitchFamily="18" charset="0"/>
                          </a:rPr>
                          <m:t>2</m:t>
                        </m:r>
                      </m:sub>
                    </m:sSub>
                  </m:oMath>
                </a14:m>
                <a:endParaRPr lang="it-IT" sz="24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a:solidFill>
                      <a:schemeClr val="bg1"/>
                    </a:solidFill>
                  </a:rPr>
                  <a:t>Dispositivi con Wi-Fi spento</a:t>
                </a:r>
              </a:p>
              <a:p>
                <a:pPr marL="342900" indent="-342900">
                  <a:lnSpc>
                    <a:spcPct val="150000"/>
                  </a:lnSpc>
                  <a:spcAft>
                    <a:spcPts val="600"/>
                  </a:spcAft>
                  <a:buFont typeface="Arial" panose="020B0604020202020204" pitchFamily="34" charset="0"/>
                  <a:buChar char="•"/>
                </a:pPr>
                <a:r>
                  <a:rPr lang="it-IT" sz="2000" dirty="0">
                    <a:solidFill>
                      <a:schemeClr val="bg1"/>
                    </a:solidFill>
                  </a:rPr>
                  <a:t>Dispositivi con Wi-Fi acceso ma non rilevabili</a:t>
                </a:r>
              </a:p>
              <a:p>
                <a:pPr marL="342900" indent="-342900">
                  <a:lnSpc>
                    <a:spcPct val="150000"/>
                  </a:lnSpc>
                  <a:spcAft>
                    <a:spcPts val="600"/>
                  </a:spcAft>
                  <a:buFont typeface="Arial" panose="020B0604020202020204" pitchFamily="34" charset="0"/>
                  <a:buChar char="•"/>
                </a:pPr>
                <a:r>
                  <a:rPr lang="it-IT" sz="2000" dirty="0">
                    <a:solidFill>
                      <a:schemeClr val="bg1"/>
                    </a:solidFill>
                  </a:rPr>
                  <a:t>Portata massima dello strumento o limiti dettati dall’architettura</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mc:Choice>
        <mc:Fallback xmlns="">
          <p:sp>
            <p:nvSpPr>
              <p:cNvPr id="10" name="CasellaDiTesto 9">
                <a:extLst>
                  <a:ext uri="{FF2B5EF4-FFF2-40B4-BE49-F238E27FC236}">
                    <a16:creationId xmlns:a16="http://schemas.microsoft.com/office/drawing/2014/main" id="{EB3BF499-B127-4AAF-84AB-DDD597D1A17E}"/>
                  </a:ext>
                </a:extLst>
              </p:cNvPr>
              <p:cNvSpPr txBox="1">
                <a:spLocks noRot="1" noChangeAspect="1" noMove="1" noResize="1" noEditPoints="1" noAdjustHandles="1" noChangeArrowheads="1" noChangeShapeType="1" noTextEdit="1"/>
              </p:cNvSpPr>
              <p:nvPr/>
            </p:nvSpPr>
            <p:spPr>
              <a:xfrm>
                <a:off x="620687" y="1957144"/>
                <a:ext cx="5208611" cy="4499610"/>
              </a:xfrm>
              <a:prstGeom prst="rect">
                <a:avLst/>
              </a:prstGeom>
              <a:blipFill>
                <a:blip r:embed="rId3"/>
                <a:stretch>
                  <a:fillRect l="-1171" t="-542"/>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35BD418D-4DFB-49A4-AAA3-0C074C5FD830}"/>
              </a:ext>
            </a:extLst>
          </p:cNvPr>
          <p:cNvSpPr txBox="1"/>
          <p:nvPr/>
        </p:nvSpPr>
        <p:spPr>
          <a:xfrm>
            <a:off x="7753573" y="1935532"/>
            <a:ext cx="4256114" cy="5191187"/>
          </a:xfrm>
          <a:prstGeom prst="rect">
            <a:avLst/>
          </a:prstGeom>
        </p:spPr>
        <p:txBody>
          <a:bodyPr vert="horz" lIns="91440" tIns="45720" rIns="91440" bIns="45720" rtlCol="0" anchor="ctr">
            <a:normAutofit/>
          </a:bodyPr>
          <a:lstStyle/>
          <a:p>
            <a:pPr>
              <a:lnSpc>
                <a:spcPct val="150000"/>
              </a:lnSpc>
              <a:spcAft>
                <a:spcPts val="600"/>
              </a:spcAft>
            </a:pPr>
            <a:endParaRPr lang="it-IT" sz="2000" dirty="0">
              <a:solidFill>
                <a:schemeClr val="tx1"/>
              </a:solidFill>
            </a:endParaRPr>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A95EB7E-039C-4202-9C37-8E5AD7FEBDE8}"/>
                  </a:ext>
                </a:extLst>
              </p:cNvPr>
              <p:cNvSpPr txBox="1"/>
              <p:nvPr/>
            </p:nvSpPr>
            <p:spPr>
              <a:xfrm>
                <a:off x="7639228" y="1745017"/>
                <a:ext cx="4510204" cy="4498266"/>
              </a:xfrm>
              <a:prstGeom prst="rect">
                <a:avLst/>
              </a:prstGeom>
            </p:spPr>
            <p:txBody>
              <a:bodyPr vert="horz" lIns="91440" tIns="45720" rIns="91440" bIns="45720" rtlCol="0" anchor="ctr">
                <a:normAutofit fontScale="85000" lnSpcReduction="20000"/>
              </a:bodyPr>
              <a:lstStyle/>
              <a:p>
                <a:pPr>
                  <a:lnSpc>
                    <a:spcPct val="150000"/>
                  </a:lnSpc>
                  <a:spcAft>
                    <a:spcPts val="600"/>
                  </a:spcAft>
                </a:pPr>
                <a:r>
                  <a:rPr lang="it-IT" sz="2400" b="1" dirty="0">
                    <a:solidFill>
                      <a:schemeClr val="tx1"/>
                    </a:solidFill>
                  </a:rPr>
                  <a:t>Modello adottato</a:t>
                </a:r>
              </a:p>
              <a:p>
                <a:pPr algn="ctr">
                  <a:lnSpc>
                    <a:spcPct val="150000"/>
                  </a:lnSpc>
                  <a:spcAft>
                    <a:spcPts val="600"/>
                  </a:spcAft>
                </a:pPr>
                <a14:m>
                  <m:oMath xmlns:m="http://schemas.openxmlformats.org/officeDocument/2006/math">
                    <m:acc>
                      <m:accPr>
                        <m:chr m:val="̃"/>
                        <m:ctrlPr>
                          <a:rPr lang="it-IT" sz="2000" i="1" smtClean="0">
                            <a:solidFill>
                              <a:schemeClr val="tx1"/>
                            </a:solidFill>
                            <a:latin typeface="Cambria Math" panose="02040503050406030204" pitchFamily="18" charset="0"/>
                          </a:rPr>
                        </m:ctrlPr>
                      </m:accPr>
                      <m:e>
                        <m:r>
                          <a:rPr lang="it-IT" sz="2000" i="1" smtClean="0">
                            <a:solidFill>
                              <a:schemeClr val="tx1"/>
                            </a:solidFill>
                            <a:latin typeface="Cambria Math" panose="02040503050406030204" pitchFamily="18" charset="0"/>
                          </a:rPr>
                          <m:t>𝑦</m:t>
                        </m:r>
                      </m:e>
                    </m:acc>
                    <m:r>
                      <a:rPr lang="it-IT" sz="2000" b="0" i="1" smtClean="0">
                        <a:solidFill>
                          <a:schemeClr val="tx1"/>
                        </a:solidFill>
                        <a:latin typeface="Cambria Math" panose="02040503050406030204" pitchFamily="18" charset="0"/>
                      </a:rPr>
                      <m:t>(</m:t>
                    </m:r>
                    <m:r>
                      <a:rPr lang="it-IT" sz="2000" b="0" i="1" smtClean="0">
                        <a:solidFill>
                          <a:schemeClr val="tx1"/>
                        </a:solidFill>
                        <a:latin typeface="Cambria Math" panose="02040503050406030204" pitchFamily="18" charset="0"/>
                      </a:rPr>
                      <m:t>𝑡</m:t>
                    </m:r>
                    <m:r>
                      <a:rPr lang="it-IT" sz="2000" b="0" i="1" smtClean="0">
                        <a:solidFill>
                          <a:schemeClr val="tx1"/>
                        </a:solidFill>
                        <a:latin typeface="Cambria Math" panose="02040503050406030204" pitchFamily="18" charset="0"/>
                      </a:rPr>
                      <m:t>)=∝</m:t>
                    </m:r>
                    <m:acc>
                      <m:accPr>
                        <m:chr m:val="̃"/>
                        <m:ctrlPr>
                          <a:rPr lang="it-IT" sz="2000" i="1" smtClean="0">
                            <a:solidFill>
                              <a:schemeClr val="tx1"/>
                            </a:solidFill>
                            <a:latin typeface="Cambria Math" panose="02040503050406030204" pitchFamily="18" charset="0"/>
                          </a:rPr>
                        </m:ctrlPr>
                      </m:accPr>
                      <m:e>
                        <m:r>
                          <a:rPr lang="it-IT" sz="2000" i="1" smtClean="0">
                            <a:solidFill>
                              <a:schemeClr val="tx1"/>
                            </a:solidFill>
                            <a:latin typeface="Cambria Math" panose="02040503050406030204" pitchFamily="18" charset="0"/>
                          </a:rPr>
                          <m:t>𝑥</m:t>
                        </m:r>
                      </m:e>
                    </m:acc>
                    <m:r>
                      <a:rPr lang="it-IT" sz="2000" b="0" i="1" smtClean="0">
                        <a:solidFill>
                          <a:schemeClr val="tx1"/>
                        </a:solidFill>
                        <a:latin typeface="Cambria Math" panose="02040503050406030204" pitchFamily="18" charset="0"/>
                      </a:rPr>
                      <m:t>(</m:t>
                    </m:r>
                    <m:r>
                      <a:rPr lang="it-IT" sz="2000" b="0" i="1" smtClean="0">
                        <a:solidFill>
                          <a:schemeClr val="tx1"/>
                        </a:solidFill>
                        <a:latin typeface="Cambria Math" panose="02040503050406030204" pitchFamily="18" charset="0"/>
                      </a:rPr>
                      <m:t>𝑡</m:t>
                    </m:r>
                    <m:r>
                      <a:rPr lang="it-IT" sz="2000" b="0" i="1" smtClean="0">
                        <a:solidFill>
                          <a:schemeClr val="tx1"/>
                        </a:solidFill>
                        <a:latin typeface="Cambria Math" panose="02040503050406030204" pitchFamily="18" charset="0"/>
                      </a:rPr>
                      <m:t>)+ </m:t>
                    </m:r>
                    <m:r>
                      <m:rPr>
                        <m:sty m:val="p"/>
                      </m:rPr>
                      <a:rPr lang="el-GR" sz="2000" b="0" i="1" smtClean="0">
                        <a:solidFill>
                          <a:schemeClr val="tx1"/>
                        </a:solidFill>
                        <a:latin typeface="Cambria Math" panose="02040503050406030204" pitchFamily="18" charset="0"/>
                      </a:rPr>
                      <m:t>β</m:t>
                    </m:r>
                  </m:oMath>
                </a14:m>
                <a:r>
                  <a:rPr lang="it-IT" sz="2000" dirty="0">
                    <a:solidFill>
                      <a:schemeClr val="tx1"/>
                    </a:solidFill>
                  </a:rPr>
                  <a:t> </a:t>
                </a:r>
              </a:p>
              <a:p>
                <a:pPr>
                  <a:lnSpc>
                    <a:spcPct val="150000"/>
                  </a:lnSpc>
                  <a:spcAft>
                    <a:spcPts val="600"/>
                  </a:spcAft>
                </a:pPr>
                <a:r>
                  <a:rPr lang="it-IT" sz="2000" dirty="0">
                    <a:solidFill>
                      <a:schemeClr val="tx1"/>
                    </a:solidFill>
                  </a:rPr>
                  <a:t>Stima lineare, sufficiente a fornire la classificazione dei tre livelli di affollamento richiesta </a:t>
                </a:r>
              </a:p>
              <a:p>
                <a:pPr marL="342900" indent="-342900">
                  <a:lnSpc>
                    <a:spcPct val="150000"/>
                  </a:lnSpc>
                  <a:spcAft>
                    <a:spcPts val="600"/>
                  </a:spcAft>
                  <a:buFont typeface="Wingdings" panose="05000000000000000000" pitchFamily="2" charset="2"/>
                  <a:buChar char="Ø"/>
                </a:pPr>
                <a14:m>
                  <m:oMath xmlns:m="http://schemas.openxmlformats.org/officeDocument/2006/math">
                    <m:r>
                      <a:rPr lang="it-IT" sz="2000" i="1">
                        <a:solidFill>
                          <a:schemeClr val="tx1"/>
                        </a:solidFill>
                        <a:latin typeface="Cambria Math" panose="02040503050406030204" pitchFamily="18" charset="0"/>
                      </a:rPr>
                      <m:t>∝</m:t>
                    </m:r>
                  </m:oMath>
                </a14:m>
                <a:r>
                  <a:rPr lang="it-IT" sz="2000" dirty="0">
                    <a:solidFill>
                      <a:schemeClr val="tx1"/>
                    </a:solidFill>
                  </a:rPr>
                  <a:t>, </a:t>
                </a:r>
                <a14:m>
                  <m:oMath xmlns:m="http://schemas.openxmlformats.org/officeDocument/2006/math">
                    <m:r>
                      <m:rPr>
                        <m:sty m:val="p"/>
                      </m:rPr>
                      <a:rPr lang="el-GR" sz="2000" i="1">
                        <a:latin typeface="Cambria Math" panose="02040503050406030204" pitchFamily="18" charset="0"/>
                      </a:rPr>
                      <m:t>β</m:t>
                    </m:r>
                  </m:oMath>
                </a14:m>
                <a:r>
                  <a:rPr lang="it-IT" sz="2000" dirty="0"/>
                  <a:t> </a:t>
                </a:r>
                <a:r>
                  <a:rPr lang="it-IT" sz="2000" dirty="0">
                    <a:solidFill>
                      <a:schemeClr val="tx1"/>
                    </a:solidFill>
                  </a:rPr>
                  <a:t>da stabilire mediante </a:t>
                </a:r>
                <a:r>
                  <a:rPr lang="it-IT" sz="2000" dirty="0"/>
                  <a:t>minimi quadrati</a:t>
                </a:r>
                <a:endParaRPr lang="it-IT" sz="2000" dirty="0">
                  <a:solidFill>
                    <a:schemeClr val="tx1"/>
                  </a:solidFill>
                </a:endParaRPr>
              </a:p>
              <a:p>
                <a:pPr>
                  <a:lnSpc>
                    <a:spcPct val="150000"/>
                  </a:lnSpc>
                  <a:spcAft>
                    <a:spcPts val="600"/>
                  </a:spcAft>
                </a:pPr>
                <a14:m>
                  <m:oMathPara xmlns:m="http://schemas.openxmlformats.org/officeDocument/2006/math">
                    <m:oMathParaPr>
                      <m:jc m:val="centerGroup"/>
                    </m:oMathParaPr>
                    <m:oMath xmlns:m="http://schemas.openxmlformats.org/officeDocument/2006/math">
                      <m:limLow>
                        <m:limLowPr>
                          <m:ctrlPr>
                            <a:rPr lang="it-IT" sz="2000" i="1" smtClean="0">
                              <a:solidFill>
                                <a:schemeClr val="tx1"/>
                              </a:solidFill>
                              <a:latin typeface="Cambria Math" panose="02040503050406030204" pitchFamily="18" charset="0"/>
                            </a:rPr>
                          </m:ctrlPr>
                        </m:limLowPr>
                        <m:e>
                          <m:r>
                            <m:rPr>
                              <m:sty m:val="p"/>
                            </m:rPr>
                            <a:rPr lang="it-IT" sz="2000" i="1" smtClean="0">
                              <a:solidFill>
                                <a:schemeClr val="tx1"/>
                              </a:solidFill>
                              <a:latin typeface="Cambria Math" panose="02040503050406030204" pitchFamily="18" charset="0"/>
                            </a:rPr>
                            <m:t>min</m:t>
                          </m:r>
                        </m:e>
                        <m:lim>
                          <m:r>
                            <a:rPr lang="it-IT" sz="2000" i="1" smtClean="0">
                              <a:solidFill>
                                <a:schemeClr val="tx1"/>
                              </a:solidFill>
                              <a:latin typeface="Cambria Math" panose="02040503050406030204" pitchFamily="18" charset="0"/>
                            </a:rPr>
                            <m:t>∝,</m:t>
                          </m:r>
                          <m:r>
                            <a:rPr lang="it-IT" sz="2000" i="1" smtClean="0">
                              <a:solidFill>
                                <a:schemeClr val="tx1"/>
                              </a:solidFill>
                              <a:latin typeface="Cambria Math" panose="02040503050406030204" pitchFamily="18" charset="0"/>
                            </a:rPr>
                            <m:t>𝛽</m:t>
                          </m:r>
                        </m:lim>
                      </m:limLow>
                      <m:nary>
                        <m:naryPr>
                          <m:chr m:val="∑"/>
                          <m:limLoc m:val="undOvr"/>
                          <m:grow m:val="on"/>
                          <m:ctrlPr>
                            <a:rPr lang="it-IT" sz="2000" i="1" smtClean="0">
                              <a:solidFill>
                                <a:schemeClr val="tx1"/>
                              </a:solidFill>
                              <a:latin typeface="Cambria Math" panose="02040503050406030204" pitchFamily="18" charset="0"/>
                            </a:rPr>
                          </m:ctrlPr>
                        </m:naryPr>
                        <m:sub>
                          <m:r>
                            <a:rPr lang="it-IT" sz="2000" i="1" smtClean="0">
                              <a:solidFill>
                                <a:schemeClr val="tx1"/>
                              </a:solidFill>
                              <a:latin typeface="Cambria Math" panose="02040503050406030204" pitchFamily="18" charset="0"/>
                            </a:rPr>
                            <m:t>𝑡</m:t>
                          </m:r>
                          <m:r>
                            <a:rPr lang="it-IT" sz="2000" i="1" smtClean="0">
                              <a:solidFill>
                                <a:schemeClr val="tx1"/>
                              </a:solidFill>
                              <a:latin typeface="Cambria Math" panose="02040503050406030204" pitchFamily="18" charset="0"/>
                            </a:rPr>
                            <m:t>=0</m:t>
                          </m:r>
                        </m:sub>
                        <m:sup>
                          <m:r>
                            <a:rPr lang="it-IT" sz="2000" i="1" smtClean="0">
                              <a:solidFill>
                                <a:schemeClr val="tx1"/>
                              </a:solidFill>
                              <a:latin typeface="Cambria Math" panose="02040503050406030204" pitchFamily="18" charset="0"/>
                            </a:rPr>
                            <m:t>𝑡</m:t>
                          </m:r>
                          <m:r>
                            <a:rPr lang="it-IT" sz="2000" i="1" smtClean="0">
                              <a:solidFill>
                                <a:schemeClr val="tx1"/>
                              </a:solidFill>
                              <a:latin typeface="Cambria Math" panose="02040503050406030204" pitchFamily="18" charset="0"/>
                            </a:rPr>
                            <m:t>=</m:t>
                          </m:r>
                          <m:r>
                            <a:rPr lang="it-IT" sz="2000" i="1" smtClean="0">
                              <a:solidFill>
                                <a:schemeClr val="tx1"/>
                              </a:solidFill>
                              <a:latin typeface="Cambria Math" panose="02040503050406030204" pitchFamily="18" charset="0"/>
                            </a:rPr>
                            <m:t>𝑇</m:t>
                          </m:r>
                        </m:sup>
                        <m:e>
                          <m:sSup>
                            <m:sSupPr>
                              <m:ctrlPr>
                                <a:rPr lang="it-IT" sz="2000" i="1" smtClean="0">
                                  <a:solidFill>
                                    <a:schemeClr val="tx1"/>
                                  </a:solidFill>
                                  <a:latin typeface="Cambria Math" panose="02040503050406030204" pitchFamily="18" charset="0"/>
                                </a:rPr>
                              </m:ctrlPr>
                            </m:sSupPr>
                            <m:e>
                              <m:d>
                                <m:dPr>
                                  <m:ctrlPr>
                                    <a:rPr lang="it-IT" sz="2000" i="1" smtClean="0">
                                      <a:solidFill>
                                        <a:schemeClr val="tx1"/>
                                      </a:solidFill>
                                      <a:latin typeface="Cambria Math" panose="02040503050406030204" pitchFamily="18" charset="0"/>
                                    </a:rPr>
                                  </m:ctrlPr>
                                </m:dPr>
                                <m:e>
                                  <m:r>
                                    <a:rPr lang="it-IT" sz="2000" i="1" smtClean="0">
                                      <a:solidFill>
                                        <a:schemeClr val="tx1"/>
                                      </a:solidFill>
                                      <a:latin typeface="Cambria Math" panose="02040503050406030204" pitchFamily="18" charset="0"/>
                                    </a:rPr>
                                    <m:t>𝑦</m:t>
                                  </m:r>
                                  <m:d>
                                    <m:dPr>
                                      <m:ctrlPr>
                                        <a:rPr lang="it-IT" sz="2000" i="1" smtClean="0">
                                          <a:solidFill>
                                            <a:schemeClr val="tx1"/>
                                          </a:solidFill>
                                          <a:latin typeface="Cambria Math" panose="02040503050406030204" pitchFamily="18" charset="0"/>
                                        </a:rPr>
                                      </m:ctrlPr>
                                    </m:dPr>
                                    <m:e>
                                      <m:r>
                                        <a:rPr lang="it-IT" sz="2000" i="1" smtClean="0">
                                          <a:solidFill>
                                            <a:schemeClr val="tx1"/>
                                          </a:solidFill>
                                          <a:latin typeface="Cambria Math" panose="02040503050406030204" pitchFamily="18" charset="0"/>
                                        </a:rPr>
                                        <m:t>𝑡</m:t>
                                      </m:r>
                                    </m:e>
                                  </m:d>
                                  <m:r>
                                    <a:rPr lang="it-IT" sz="2000" i="1" smtClean="0">
                                      <a:solidFill>
                                        <a:schemeClr val="tx1"/>
                                      </a:solidFill>
                                      <a:latin typeface="Cambria Math" panose="02040503050406030204" pitchFamily="18" charset="0"/>
                                    </a:rPr>
                                    <m:t>−</m:t>
                                  </m:r>
                                  <m:acc>
                                    <m:accPr>
                                      <m:chr m:val="̃"/>
                                      <m:ctrlPr>
                                        <a:rPr lang="it-IT" sz="2000" i="1" smtClean="0">
                                          <a:solidFill>
                                            <a:schemeClr val="tx1"/>
                                          </a:solidFill>
                                          <a:latin typeface="Cambria Math" panose="02040503050406030204" pitchFamily="18" charset="0"/>
                                        </a:rPr>
                                      </m:ctrlPr>
                                    </m:accPr>
                                    <m:e>
                                      <m:r>
                                        <a:rPr lang="it-IT" sz="2000" i="1" smtClean="0">
                                          <a:solidFill>
                                            <a:schemeClr val="tx1"/>
                                          </a:solidFill>
                                          <a:latin typeface="Cambria Math" panose="02040503050406030204" pitchFamily="18" charset="0"/>
                                        </a:rPr>
                                        <m:t>𝑦</m:t>
                                      </m:r>
                                    </m:e>
                                  </m:acc>
                                  <m:d>
                                    <m:dPr>
                                      <m:ctrlPr>
                                        <a:rPr lang="it-IT" sz="2000" i="1" smtClean="0">
                                          <a:solidFill>
                                            <a:schemeClr val="tx1"/>
                                          </a:solidFill>
                                          <a:latin typeface="Cambria Math" panose="02040503050406030204" pitchFamily="18" charset="0"/>
                                        </a:rPr>
                                      </m:ctrlPr>
                                    </m:dPr>
                                    <m:e>
                                      <m:r>
                                        <a:rPr lang="it-IT" sz="2000" i="1" smtClean="0">
                                          <a:solidFill>
                                            <a:schemeClr val="tx1"/>
                                          </a:solidFill>
                                          <a:latin typeface="Cambria Math" panose="02040503050406030204" pitchFamily="18" charset="0"/>
                                        </a:rPr>
                                        <m:t>𝑡</m:t>
                                      </m:r>
                                    </m:e>
                                  </m:d>
                                </m:e>
                              </m:d>
                            </m:e>
                            <m:sup>
                              <m:r>
                                <a:rPr lang="it-IT" sz="2000" i="1" smtClean="0">
                                  <a:solidFill>
                                    <a:schemeClr val="tx1"/>
                                  </a:solidFill>
                                  <a:latin typeface="Cambria Math" panose="02040503050406030204" pitchFamily="18" charset="0"/>
                                </a:rPr>
                                <m:t>2</m:t>
                              </m:r>
                            </m:sup>
                          </m:sSup>
                        </m:e>
                      </m:nary>
                    </m:oMath>
                  </m:oMathPara>
                </a14:m>
                <a:endParaRPr lang="it-IT" sz="2000" dirty="0">
                  <a:solidFill>
                    <a:schemeClr val="tx1"/>
                  </a:solidFill>
                </a:endParaRPr>
              </a:p>
              <a:p>
                <a:pPr>
                  <a:lnSpc>
                    <a:spcPct val="150000"/>
                  </a:lnSpc>
                  <a:spcAft>
                    <a:spcPts val="600"/>
                  </a:spcAft>
                </a:pPr>
                <a14:m>
                  <m:oMath xmlns:m="http://schemas.openxmlformats.org/officeDocument/2006/math">
                    <m:r>
                      <a:rPr lang="it-IT" sz="2000" i="1">
                        <a:latin typeface="Cambria Math" panose="02040503050406030204" pitchFamily="18" charset="0"/>
                      </a:rPr>
                      <m:t>𝑦</m:t>
                    </m:r>
                    <m:r>
                      <a:rPr lang="it-IT" sz="2000" b="0" i="1" smtClean="0">
                        <a:latin typeface="Cambria Math" panose="02040503050406030204" pitchFamily="18" charset="0"/>
                      </a:rPr>
                      <m:t>(</m:t>
                    </m:r>
                    <m:r>
                      <a:rPr lang="it-IT" sz="2000" b="0" i="1" smtClean="0">
                        <a:latin typeface="Cambria Math" panose="02040503050406030204" pitchFamily="18" charset="0"/>
                      </a:rPr>
                      <m:t>𝑡</m:t>
                    </m:r>
                    <m:r>
                      <a:rPr lang="it-IT" sz="2000" b="0" i="1" smtClean="0">
                        <a:latin typeface="Cambria Math" panose="02040503050406030204" pitchFamily="18" charset="0"/>
                      </a:rPr>
                      <m:t>)</m:t>
                    </m:r>
                  </m:oMath>
                </a14:m>
                <a:r>
                  <a:rPr lang="it-IT" sz="2000" dirty="0">
                    <a:solidFill>
                      <a:schemeClr val="tx1"/>
                    </a:solidFill>
                  </a:rPr>
                  <a:t> ground truth, numero reale di persone</a:t>
                </a:r>
              </a:p>
              <a:p>
                <a:pPr>
                  <a:lnSpc>
                    <a:spcPct val="150000"/>
                  </a:lnSpc>
                  <a:spcAft>
                    <a:spcPts val="600"/>
                  </a:spcAft>
                </a:pPr>
                <a14:m>
                  <m:oMath xmlns:m="http://schemas.openxmlformats.org/officeDocument/2006/math">
                    <m:r>
                      <a:rPr lang="it-IT" sz="2000" i="1">
                        <a:latin typeface="Cambria Math" panose="02040503050406030204" pitchFamily="18" charset="0"/>
                      </a:rPr>
                      <m:t>𝑇</m:t>
                    </m:r>
                  </m:oMath>
                </a14:m>
                <a:r>
                  <a:rPr lang="it-IT" sz="2000" dirty="0">
                    <a:solidFill>
                      <a:schemeClr val="tx1"/>
                    </a:solidFill>
                  </a:rPr>
                  <a:t> orizzonte di comparazione</a:t>
                </a:r>
              </a:p>
            </p:txBody>
          </p:sp>
        </mc:Choice>
        <mc:Fallback xmlns="">
          <p:sp>
            <p:nvSpPr>
              <p:cNvPr id="14" name="CasellaDiTesto 13">
                <a:extLst>
                  <a:ext uri="{FF2B5EF4-FFF2-40B4-BE49-F238E27FC236}">
                    <a16:creationId xmlns:a16="http://schemas.microsoft.com/office/drawing/2014/main" id="{6A95EB7E-039C-4202-9C37-8E5AD7FEBDE8}"/>
                  </a:ext>
                </a:extLst>
              </p:cNvPr>
              <p:cNvSpPr txBox="1">
                <a:spLocks noRot="1" noChangeAspect="1" noMove="1" noResize="1" noEditPoints="1" noAdjustHandles="1" noChangeArrowheads="1" noChangeShapeType="1" noTextEdit="1"/>
              </p:cNvSpPr>
              <p:nvPr/>
            </p:nvSpPr>
            <p:spPr>
              <a:xfrm>
                <a:off x="7639228" y="1745017"/>
                <a:ext cx="4510204" cy="4498266"/>
              </a:xfrm>
              <a:prstGeom prst="rect">
                <a:avLst/>
              </a:prstGeom>
              <a:blipFill>
                <a:blip r:embed="rId4"/>
                <a:stretch>
                  <a:fillRect l="-1351" b="-407"/>
                </a:stretch>
              </a:blipFill>
            </p:spPr>
            <p:txBody>
              <a:bodyPr/>
              <a:lstStyle/>
              <a:p>
                <a:r>
                  <a:rPr lang="it-IT">
                    <a:noFill/>
                  </a:rPr>
                  <a:t> </a:t>
                </a:r>
              </a:p>
            </p:txBody>
          </p:sp>
        </mc:Fallback>
      </mc:AlternateContent>
      <p:pic>
        <p:nvPicPr>
          <p:cNvPr id="16" name="Immagine 15">
            <a:extLst>
              <a:ext uri="{FF2B5EF4-FFF2-40B4-BE49-F238E27FC236}">
                <a16:creationId xmlns:a16="http://schemas.microsoft.com/office/drawing/2014/main" id="{CB735F4F-A514-4FDE-9AEB-5C8B9EA043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8" name="Immagine 17">
            <a:extLst>
              <a:ext uri="{FF2B5EF4-FFF2-40B4-BE49-F238E27FC236}">
                <a16:creationId xmlns:a16="http://schemas.microsoft.com/office/drawing/2014/main" id="{DD761EE1-78B9-499E-B045-B62A11BC9E9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9" name="Connettore diritto 18">
            <a:extLst>
              <a:ext uri="{FF2B5EF4-FFF2-40B4-BE49-F238E27FC236}">
                <a16:creationId xmlns:a16="http://schemas.microsoft.com/office/drawing/2014/main" id="{9A88C2AF-52F9-4F2B-8BA4-FFAD8E1C69CC}"/>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6003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144D43B2-00BC-4EE9-8D9E-D3B96D1E8DE6}"/>
              </a:ext>
            </a:extLst>
          </p:cNvPr>
          <p:cNvSpPr txBox="1"/>
          <p:nvPr/>
        </p:nvSpPr>
        <p:spPr>
          <a:xfrm>
            <a:off x="620687" y="1707416"/>
            <a:ext cx="5475313" cy="1892401"/>
          </a:xfrm>
          <a:prstGeom prst="rect">
            <a:avLst/>
          </a:prstGeom>
        </p:spPr>
        <p:txBody>
          <a:bodyPr vert="horz" lIns="91440" tIns="45720" rIns="91440" bIns="45720" rtlCol="0" anchor="ctr">
            <a:normAutofit/>
          </a:bodyPr>
          <a:lstStyle/>
          <a:p>
            <a:pPr>
              <a:lnSpc>
                <a:spcPct val="150000"/>
              </a:lnSpc>
              <a:spcAft>
                <a:spcPts val="600"/>
              </a:spcAft>
            </a:pPr>
            <a:r>
              <a:rPr lang="it-IT" sz="1900" b="1" dirty="0">
                <a:solidFill>
                  <a:schemeClr val="bg1"/>
                </a:solidFill>
              </a:rPr>
              <a:t>Accuratezza nell’aggregazione dei Mac randomizzati</a:t>
            </a:r>
            <a:endParaRPr lang="it-IT" sz="2400" b="1" dirty="0">
              <a:solidFill>
                <a:schemeClr val="bg1"/>
              </a:solidFill>
            </a:endParaRPr>
          </a:p>
          <a:p>
            <a:pPr>
              <a:lnSpc>
                <a:spcPct val="150000"/>
              </a:lnSpc>
              <a:spcAft>
                <a:spcPts val="600"/>
              </a:spcAft>
            </a:pPr>
            <a:r>
              <a:rPr lang="it-IT" dirty="0">
                <a:solidFill>
                  <a:schemeClr val="bg1"/>
                </a:solidFill>
              </a:rPr>
              <a:t>Test eseguito con 5 laptop. Randomizzazione circa ogni 15 secondi. Dataset di 934 randomizzazioni</a:t>
            </a:r>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08FC5818-D38C-4D6E-9B2E-3A7051973B23}"/>
                  </a:ext>
                </a:extLst>
              </p:cNvPr>
              <p:cNvSpPr txBox="1"/>
              <p:nvPr/>
            </p:nvSpPr>
            <p:spPr>
              <a:xfrm>
                <a:off x="7515653" y="1736963"/>
                <a:ext cx="4309977" cy="4914358"/>
              </a:xfrm>
              <a:prstGeom prst="rect">
                <a:avLst/>
              </a:prstGeom>
            </p:spPr>
            <p:txBody>
              <a:bodyPr vert="horz" lIns="91440" tIns="45720" rIns="91440" bIns="45720" rtlCol="0" anchor="ctr">
                <a:normAutofit fontScale="92500" lnSpcReduction="10000"/>
              </a:bodyPr>
              <a:lstStyle/>
              <a:p>
                <a:pPr>
                  <a:lnSpc>
                    <a:spcPct val="150000"/>
                  </a:lnSpc>
                  <a:spcAft>
                    <a:spcPts val="600"/>
                  </a:spcAft>
                </a:pPr>
                <a:r>
                  <a:rPr lang="it-IT" sz="2400" b="1" dirty="0"/>
                  <a:t>Portata massima</a:t>
                </a:r>
              </a:p>
              <a:p>
                <a:pPr marL="342900" indent="-342900">
                  <a:lnSpc>
                    <a:spcPct val="150000"/>
                  </a:lnSpc>
                  <a:spcAft>
                    <a:spcPts val="600"/>
                  </a:spcAft>
                  <a:buFont typeface="Arial" panose="020B0604020202020204" pitchFamily="34" charset="0"/>
                  <a:buChar char="•"/>
                </a:pPr>
                <a:r>
                  <a:rPr lang="it-IT" b="1" dirty="0"/>
                  <a:t>Portata massima teorica: </a:t>
                </a:r>
              </a:p>
              <a:p>
                <a:pPr marL="342900" indent="-342900">
                  <a:lnSpc>
                    <a:spcPct val="150000"/>
                  </a:lnSpc>
                  <a:spcAft>
                    <a:spcPts val="600"/>
                  </a:spcAft>
                  <a:buFont typeface="+mj-lt"/>
                  <a:buAutoNum type="alphaLcParenR"/>
                </a:pPr>
                <a:r>
                  <a:rPr lang="it-IT" dirty="0"/>
                  <a:t>tempo medio di esecuzione di un ciclo: 15.8 </a:t>
                </a:r>
                <a:r>
                  <a:rPr lang="it-IT" dirty="0" err="1"/>
                  <a:t>ms</a:t>
                </a:r>
                <a:endParaRPr lang="it-IT" dirty="0"/>
              </a:p>
              <a:p>
                <a:pPr marL="342900" indent="-342900">
                  <a:lnSpc>
                    <a:spcPct val="150000"/>
                  </a:lnSpc>
                  <a:spcAft>
                    <a:spcPts val="600"/>
                  </a:spcAft>
                  <a:buFont typeface="+mj-lt"/>
                  <a:buAutoNum type="alphaLcParenR"/>
                </a:pPr>
                <a:r>
                  <a:rPr lang="it-IT" dirty="0"/>
                  <a:t>tempo di decadimento = 70 s, </a:t>
                </a:r>
              </a:p>
              <a:p>
                <a:pPr marL="342900" indent="-342900">
                  <a:lnSpc>
                    <a:spcPct val="150000"/>
                  </a:lnSpc>
                  <a:spcAft>
                    <a:spcPts val="600"/>
                  </a:spcAft>
                  <a:buFont typeface="+mj-lt"/>
                  <a:buAutoNum type="alphaLcParenR"/>
                </a:pPr>
                <a:r>
                  <a:rPr lang="it-IT" dirty="0"/>
                  <a:t>Raggio </a:t>
                </a:r>
                <a14:m>
                  <m:oMath xmlns:m="http://schemas.openxmlformats.org/officeDocument/2006/math">
                    <m:r>
                      <a:rPr lang="it-IT" i="1">
                        <a:latin typeface="Cambria Math" panose="02040503050406030204" pitchFamily="18" charset="0"/>
                        <a:ea typeface="Cambria Math" panose="02040503050406030204" pitchFamily="18" charset="0"/>
                      </a:rPr>
                      <m:t>≅ </m:t>
                    </m:r>
                  </m:oMath>
                </a14:m>
                <a:r>
                  <a:rPr lang="it-IT" dirty="0"/>
                  <a:t> 40 </a:t>
                </a:r>
                <a14:m>
                  <m:oMath xmlns:m="http://schemas.openxmlformats.org/officeDocument/2006/math">
                    <m:r>
                      <a:rPr lang="it-IT" i="1" dirty="0">
                        <a:latin typeface="Cambria Math" panose="02040503050406030204" pitchFamily="18" charset="0"/>
                      </a:rPr>
                      <m:t>𝑚</m:t>
                    </m:r>
                  </m:oMath>
                </a14:m>
                <a:r>
                  <a:rPr lang="it-IT" dirty="0"/>
                  <a:t>, area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a:t>
                </a:r>
                <a14:m>
                  <m:oMath xmlns:m="http://schemas.openxmlformats.org/officeDocument/2006/math">
                    <m:r>
                      <a:rPr lang="it-IT" i="1" dirty="0" smtClean="0">
                        <a:latin typeface="Cambria Math" panose="02040503050406030204" pitchFamily="18" charset="0"/>
                      </a:rPr>
                      <m:t>5⋅</m:t>
                    </m:r>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10</m:t>
                        </m:r>
                      </m:e>
                      <m:sup>
                        <m:r>
                          <a:rPr lang="it-IT" i="1" dirty="0" smtClean="0">
                            <a:latin typeface="Cambria Math" panose="02040503050406030204" pitchFamily="18" charset="0"/>
                          </a:rPr>
                          <m:t>3</m:t>
                        </m:r>
                      </m:sup>
                    </m:sSup>
                    <m:r>
                      <a:rPr lang="it-IT" b="0" i="1" dirty="0" smtClean="0">
                        <a:latin typeface="Cambria Math" panose="02040503050406030204" pitchFamily="18" charset="0"/>
                      </a:rPr>
                      <m:t> </m:t>
                    </m:r>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𝑚</m:t>
                        </m:r>
                      </m:e>
                      <m:sup>
                        <m:r>
                          <a:rPr lang="it-IT" i="1" dirty="0" smtClean="0">
                            <a:latin typeface="Cambria Math" panose="02040503050406030204" pitchFamily="18" charset="0"/>
                          </a:rPr>
                          <m:t>2</m:t>
                        </m:r>
                      </m:sup>
                    </m:sSup>
                  </m:oMath>
                </a14:m>
                <a:endParaRPr lang="it-IT" dirty="0"/>
              </a:p>
              <a:p>
                <a:pPr>
                  <a:lnSpc>
                    <a:spcPct val="150000"/>
                  </a:lnSpc>
                  <a:spcAft>
                    <a:spcPts val="600"/>
                  </a:spcAft>
                </a:pPr>
                <a:r>
                  <a:rPr lang="it-IT" dirty="0"/>
                  <a:t>portata massima di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4400 dispositivi</a:t>
                </a:r>
              </a:p>
              <a:p>
                <a:pPr marL="342900" indent="-342900">
                  <a:lnSpc>
                    <a:spcPct val="150000"/>
                  </a:lnSpc>
                  <a:spcAft>
                    <a:spcPts val="600"/>
                  </a:spcAft>
                  <a:buFont typeface="Arial" panose="020B0604020202020204" pitchFamily="34" charset="0"/>
                  <a:buChar char="•"/>
                </a:pPr>
                <a:r>
                  <a:rPr lang="it-IT" b="1" dirty="0"/>
                  <a:t>Portata massima pratica:</a:t>
                </a:r>
              </a:p>
              <a:p>
                <a:pPr marL="342900" indent="-342900">
                  <a:lnSpc>
                    <a:spcPct val="150000"/>
                  </a:lnSpc>
                  <a:spcAft>
                    <a:spcPts val="600"/>
                  </a:spcAft>
                  <a:buFont typeface="+mj-lt"/>
                  <a:buAutoNum type="alphaLcParenR"/>
                </a:pPr>
                <a:r>
                  <a:rPr lang="it-IT" dirty="0"/>
                  <a:t>Sensore immerso in una folla enorme</a:t>
                </a:r>
              </a:p>
              <a:p>
                <a:pPr marL="285750" indent="-285750">
                  <a:lnSpc>
                    <a:spcPct val="150000"/>
                  </a:lnSpc>
                  <a:spcAft>
                    <a:spcPts val="600"/>
                  </a:spcAft>
                  <a:buFont typeface="Wingdings" panose="05000000000000000000" pitchFamily="2" charset="2"/>
                  <a:buChar char="Ø"/>
                </a:pPr>
                <a:r>
                  <a:rPr lang="it-IT" dirty="0"/>
                  <a:t>Non valutata. Risultati pratici dalle 5 Terre indicano picchi di oltre 200 dispositivi unici</a:t>
                </a:r>
              </a:p>
            </p:txBody>
          </p:sp>
        </mc:Choice>
        <mc:Fallback xmlns="">
          <p:sp>
            <p:nvSpPr>
              <p:cNvPr id="18" name="CasellaDiTesto 17">
                <a:extLst>
                  <a:ext uri="{FF2B5EF4-FFF2-40B4-BE49-F238E27FC236}">
                    <a16:creationId xmlns:a16="http://schemas.microsoft.com/office/drawing/2014/main" id="{08FC5818-D38C-4D6E-9B2E-3A7051973B23}"/>
                  </a:ext>
                </a:extLst>
              </p:cNvPr>
              <p:cNvSpPr txBox="1">
                <a:spLocks noRot="1" noChangeAspect="1" noMove="1" noResize="1" noEditPoints="1" noAdjustHandles="1" noChangeArrowheads="1" noChangeShapeType="1" noTextEdit="1"/>
              </p:cNvSpPr>
              <p:nvPr/>
            </p:nvSpPr>
            <p:spPr>
              <a:xfrm>
                <a:off x="7515653" y="1736963"/>
                <a:ext cx="4309977" cy="4914358"/>
              </a:xfrm>
              <a:prstGeom prst="rect">
                <a:avLst/>
              </a:prstGeom>
              <a:blipFill>
                <a:blip r:embed="rId3"/>
                <a:stretch>
                  <a:fillRect l="-1839" b="-124"/>
                </a:stretch>
              </a:blipFill>
            </p:spPr>
            <p:txBody>
              <a:bodyPr/>
              <a:lstStyle/>
              <a:p>
                <a:r>
                  <a:rPr lang="it-IT">
                    <a:noFill/>
                  </a:rPr>
                  <a:t> </a:t>
                </a:r>
              </a:p>
            </p:txBody>
          </p:sp>
        </mc:Fallback>
      </mc:AlternateContent>
      <p:graphicFrame>
        <p:nvGraphicFramePr>
          <p:cNvPr id="19" name="Tabella 18">
            <a:extLst>
              <a:ext uri="{FF2B5EF4-FFF2-40B4-BE49-F238E27FC236}">
                <a16:creationId xmlns:a16="http://schemas.microsoft.com/office/drawing/2014/main" id="{EBF34F02-76B8-44D1-8534-BA5DE23ABD7E}"/>
              </a:ext>
            </a:extLst>
          </p:cNvPr>
          <p:cNvGraphicFramePr>
            <a:graphicFrameLocks noGrp="1"/>
          </p:cNvGraphicFramePr>
          <p:nvPr>
            <p:extLst>
              <p:ext uri="{D42A27DB-BD31-4B8C-83A1-F6EECF244321}">
                <p14:modId xmlns:p14="http://schemas.microsoft.com/office/powerpoint/2010/main" val="3449228879"/>
              </p:ext>
            </p:extLst>
          </p:nvPr>
        </p:nvGraphicFramePr>
        <p:xfrm>
          <a:off x="620687" y="3629978"/>
          <a:ext cx="4694487" cy="2560320"/>
        </p:xfrm>
        <a:graphic>
          <a:graphicData uri="http://schemas.openxmlformats.org/drawingml/2006/table">
            <a:tbl>
              <a:tblPr firstRow="1" bandRow="1">
                <a:tableStyleId>{073A0DAA-6AF3-43AB-8588-CEC1D06C72B9}</a:tableStyleId>
              </a:tblPr>
              <a:tblGrid>
                <a:gridCol w="1078599">
                  <a:extLst>
                    <a:ext uri="{9D8B030D-6E8A-4147-A177-3AD203B41FA5}">
                      <a16:colId xmlns:a16="http://schemas.microsoft.com/office/drawing/2014/main" val="823659981"/>
                    </a:ext>
                  </a:extLst>
                </a:gridCol>
                <a:gridCol w="2171965">
                  <a:extLst>
                    <a:ext uri="{9D8B030D-6E8A-4147-A177-3AD203B41FA5}">
                      <a16:colId xmlns:a16="http://schemas.microsoft.com/office/drawing/2014/main" val="2119662671"/>
                    </a:ext>
                  </a:extLst>
                </a:gridCol>
                <a:gridCol w="1443923">
                  <a:extLst>
                    <a:ext uri="{9D8B030D-6E8A-4147-A177-3AD203B41FA5}">
                      <a16:colId xmlns:a16="http://schemas.microsoft.com/office/drawing/2014/main" val="3721812136"/>
                    </a:ext>
                  </a:extLst>
                </a:gridCol>
              </a:tblGrid>
              <a:tr h="314799">
                <a:tc>
                  <a:txBody>
                    <a:bodyPr/>
                    <a:lstStyle/>
                    <a:p>
                      <a:r>
                        <a:rPr lang="it-IT" dirty="0"/>
                        <a:t>Laptop</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Aggregazioni rilevate</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r>
                        <a:rPr lang="it-IT" dirty="0"/>
                        <a:t>Accuratezza</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val="1738170938"/>
                  </a:ext>
                </a:extLst>
              </a:tr>
              <a:tr h="314799">
                <a:tc>
                  <a:txBody>
                    <a:bodyPr/>
                    <a:lstStyle/>
                    <a:p>
                      <a:r>
                        <a:rPr lang="it-IT" dirty="0"/>
                        <a:t>Laptop1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133/191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69.6%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222004103"/>
                  </a:ext>
                </a:extLst>
              </a:tr>
              <a:tr h="314799">
                <a:tc>
                  <a:txBody>
                    <a:bodyPr/>
                    <a:lstStyle/>
                    <a:p>
                      <a:r>
                        <a:rPr lang="it-IT" dirty="0"/>
                        <a:t>Laptop2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134/183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74.1%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26475"/>
                  </a:ext>
                </a:extLst>
              </a:tr>
              <a:tr h="314799">
                <a:tc>
                  <a:txBody>
                    <a:bodyPr/>
                    <a:lstStyle/>
                    <a:p>
                      <a:r>
                        <a:rPr lang="it-IT" dirty="0"/>
                        <a:t>Laptop3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165/196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84.2%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917204995"/>
                  </a:ext>
                </a:extLst>
              </a:tr>
              <a:tr h="314799">
                <a:tc>
                  <a:txBody>
                    <a:bodyPr/>
                    <a:lstStyle/>
                    <a:p>
                      <a:r>
                        <a:rPr lang="it-IT" dirty="0"/>
                        <a:t>Laptop4</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129/142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90.8%</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899988"/>
                  </a:ext>
                </a:extLst>
              </a:tr>
              <a:tr h="314799">
                <a:tc>
                  <a:txBody>
                    <a:bodyPr/>
                    <a:lstStyle/>
                    <a:p>
                      <a:r>
                        <a:rPr lang="it-IT" dirty="0"/>
                        <a:t>Laptop5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170/222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76.6%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527520289"/>
                  </a:ext>
                </a:extLst>
              </a:tr>
              <a:tr h="314799">
                <a:tc>
                  <a:txBody>
                    <a:bodyPr/>
                    <a:lstStyle/>
                    <a:p>
                      <a:r>
                        <a:rPr lang="it-IT" b="1" dirty="0"/>
                        <a:t>Totale</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b="1" dirty="0"/>
                        <a:t>733/934</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b="1" dirty="0"/>
                        <a:t>78.5%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272567"/>
                  </a:ext>
                </a:extLst>
              </a:tr>
            </a:tbl>
          </a:graphicData>
        </a:graphic>
      </p:graphicFrame>
      <p:pic>
        <p:nvPicPr>
          <p:cNvPr id="13" name="Immagine 12">
            <a:extLst>
              <a:ext uri="{FF2B5EF4-FFF2-40B4-BE49-F238E27FC236}">
                <a16:creationId xmlns:a16="http://schemas.microsoft.com/office/drawing/2014/main" id="{46B9C75B-AE40-4C4C-BAFF-6EB6E6D5D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4" name="Immagine 13">
            <a:extLst>
              <a:ext uri="{FF2B5EF4-FFF2-40B4-BE49-F238E27FC236}">
                <a16:creationId xmlns:a16="http://schemas.microsoft.com/office/drawing/2014/main" id="{D45F2433-EBB6-4510-86C8-3E0466BB6DE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20" name="Connettore diritto 19">
            <a:extLst>
              <a:ext uri="{FF2B5EF4-FFF2-40B4-BE49-F238E27FC236}">
                <a16:creationId xmlns:a16="http://schemas.microsoft.com/office/drawing/2014/main" id="{AEF70811-80DC-43B7-9F02-B7C7E15E6C5F}"/>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893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9" name="Immagine 8" descr="Immagine che contiene testo, mappa&#10;&#10;Descrizione generata automaticamente">
            <a:extLst>
              <a:ext uri="{FF2B5EF4-FFF2-40B4-BE49-F238E27FC236}">
                <a16:creationId xmlns:a16="http://schemas.microsoft.com/office/drawing/2014/main" id="{FD4E3300-E64E-4B45-81C0-36EB74FCF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017" y="2870200"/>
            <a:ext cx="4554960" cy="2808287"/>
          </a:xfrm>
          <a:prstGeom prst="rect">
            <a:avLst/>
          </a:prstGeom>
        </p:spPr>
      </p:pic>
      <p:sp>
        <p:nvSpPr>
          <p:cNvPr id="16" name="CasellaDiTesto 15">
            <a:extLst>
              <a:ext uri="{FF2B5EF4-FFF2-40B4-BE49-F238E27FC236}">
                <a16:creationId xmlns:a16="http://schemas.microsoft.com/office/drawing/2014/main" id="{6E33FFD1-C764-4A63-9CA7-E5FDD9DD451F}"/>
              </a:ext>
            </a:extLst>
          </p:cNvPr>
          <p:cNvSpPr txBox="1"/>
          <p:nvPr/>
        </p:nvSpPr>
        <p:spPr>
          <a:xfrm>
            <a:off x="620687" y="1957144"/>
            <a:ext cx="5208611" cy="4499610"/>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Cinque Terre</a:t>
            </a:r>
          </a:p>
          <a:p>
            <a:pPr marL="342900" indent="-342900">
              <a:lnSpc>
                <a:spcPct val="150000"/>
              </a:lnSpc>
              <a:spcAft>
                <a:spcPts val="600"/>
              </a:spcAft>
              <a:buFont typeface="Arial" panose="020B0604020202020204" pitchFamily="34" charset="0"/>
              <a:buChar char="•"/>
            </a:pPr>
            <a:r>
              <a:rPr lang="it-IT" dirty="0">
                <a:solidFill>
                  <a:schemeClr val="bg1"/>
                </a:solidFill>
              </a:rPr>
              <a:t>Tratto di costa frastagliato della Riviera ligure di levante tra Levanto e La Spezia. </a:t>
            </a:r>
          </a:p>
          <a:p>
            <a:pPr marL="342900" indent="-342900">
              <a:lnSpc>
                <a:spcPct val="150000"/>
              </a:lnSpc>
              <a:spcAft>
                <a:spcPts val="600"/>
              </a:spcAft>
              <a:buFont typeface="Arial" panose="020B0604020202020204" pitchFamily="34" charset="0"/>
              <a:buChar char="•"/>
            </a:pPr>
            <a:r>
              <a:rPr lang="it-IT" dirty="0">
                <a:solidFill>
                  <a:schemeClr val="bg1"/>
                </a:solidFill>
              </a:rPr>
              <a:t>Dal 1997 Patrimonio dell’Umanità</a:t>
            </a:r>
          </a:p>
          <a:p>
            <a:pPr marL="342900" indent="-342900">
              <a:lnSpc>
                <a:spcPct val="150000"/>
              </a:lnSpc>
              <a:spcAft>
                <a:spcPts val="600"/>
              </a:spcAft>
              <a:buFont typeface="Arial" panose="020B0604020202020204" pitchFamily="34" charset="0"/>
              <a:buChar char="•"/>
            </a:pPr>
            <a:r>
              <a:rPr lang="it-IT" dirty="0">
                <a:solidFill>
                  <a:schemeClr val="bg1"/>
                </a:solidFill>
              </a:rPr>
              <a:t>Cinque borghi raggiungibili principalmente tramite traghetto o ferrovia, collegati da sentieri o navette. </a:t>
            </a:r>
          </a:p>
          <a:p>
            <a:pPr marL="342900" indent="-342900">
              <a:lnSpc>
                <a:spcPct val="150000"/>
              </a:lnSpc>
              <a:spcAft>
                <a:spcPts val="600"/>
              </a:spcAft>
              <a:buFont typeface="Arial" panose="020B0604020202020204" pitchFamily="34" charset="0"/>
              <a:buChar char="•"/>
            </a:pPr>
            <a:r>
              <a:rPr lang="it-IT" dirty="0">
                <a:solidFill>
                  <a:schemeClr val="bg1"/>
                </a:solidFill>
              </a:rPr>
              <a:t>Nei periodi di alta stagione non sono adatte a ricevere il turismo di massa che richiamano</a:t>
            </a:r>
          </a:p>
        </p:txBody>
      </p:sp>
      <p:pic>
        <p:nvPicPr>
          <p:cNvPr id="10" name="Immagine 9">
            <a:extLst>
              <a:ext uri="{FF2B5EF4-FFF2-40B4-BE49-F238E27FC236}">
                <a16:creationId xmlns:a16="http://schemas.microsoft.com/office/drawing/2014/main" id="{231B55AF-66CE-4E26-BCD6-49C873F06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3" name="Immagine 12">
            <a:extLst>
              <a:ext uri="{FF2B5EF4-FFF2-40B4-BE49-F238E27FC236}">
                <a16:creationId xmlns:a16="http://schemas.microsoft.com/office/drawing/2014/main" id="{054FCD1A-2D75-4C04-892E-5C5A5BE4234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4" name="Connettore diritto 13">
            <a:extLst>
              <a:ext uri="{FF2B5EF4-FFF2-40B4-BE49-F238E27FC236}">
                <a16:creationId xmlns:a16="http://schemas.microsoft.com/office/drawing/2014/main" id="{B29B0083-8DE2-4333-89D6-FF059D9D4800}"/>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708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5D10397E-345F-474B-817E-CA7AB43F3B0C}"/>
              </a:ext>
            </a:extLst>
          </p:cNvPr>
          <p:cNvSpPr/>
          <p:nvPr/>
        </p:nvSpPr>
        <p:spPr>
          <a:xfrm>
            <a:off x="6172782" y="0"/>
            <a:ext cx="6019218"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Freeform: Shape 7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magine 9" descr="Immagine che contiene testo&#10;&#10;Descrizione generata automaticamente">
            <a:extLst>
              <a:ext uri="{FF2B5EF4-FFF2-40B4-BE49-F238E27FC236}">
                <a16:creationId xmlns:a16="http://schemas.microsoft.com/office/drawing/2014/main" id="{4284E713-F745-4833-8937-AE5C4ACA72D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64" b="89996" l="1440" r="90000">
                        <a14:foregroundMark x1="56480" y1="19208" x2="52720" y2="19328"/>
                        <a14:foregroundMark x1="53280" y1="19888" x2="55920" y2="19888"/>
                        <a14:foregroundMark x1="53960" y1="19888" x2="53720" y2="19888"/>
                        <a14:foregroundMark x1="54440" y1="19808" x2="54880" y2="19888"/>
                        <a14:foregroundMark x1="54320" y1="19688" x2="55680" y2="20008"/>
                        <a14:foregroundMark x1="34360" y1="35734" x2="35560" y2="29892"/>
                        <a14:foregroundMark x1="35560" y1="29892" x2="38080" y2="25130"/>
                        <a14:foregroundMark x1="38080" y1="25130" x2="42960" y2="20288"/>
                        <a14:foregroundMark x1="42960" y1="20288" x2="55360" y2="21289"/>
                        <a14:foregroundMark x1="55360" y1="21289" x2="58720" y2="23930"/>
                        <a14:foregroundMark x1="58720" y1="23930" x2="60560" y2="34614"/>
                        <a14:foregroundMark x1="60560" y1="34614" x2="53120" y2="58784"/>
                        <a14:foregroundMark x1="53120" y1="58784" x2="50800" y2="55702"/>
                        <a14:foregroundMark x1="50800" y1="55702" x2="41840" y2="58503"/>
                        <a14:foregroundMark x1="41840" y1="58503" x2="38000" y2="61224"/>
                        <a14:foregroundMark x1="38000" y1="61224" x2="41200" y2="58143"/>
                        <a14:foregroundMark x1="41200" y1="58143" x2="40840" y2="54022"/>
                        <a14:foregroundMark x1="40840" y1="54022" x2="43280" y2="57143"/>
                        <a14:foregroundMark x1="43280" y1="57143" x2="49600" y2="50140"/>
                        <a14:foregroundMark x1="49600" y1="50140" x2="49520" y2="48900"/>
                        <a14:foregroundMark x1="47520" y1="62745" x2="52360" y2="54822"/>
                        <a14:foregroundMark x1="52360" y1="54822" x2="53200" y2="49860"/>
                        <a14:foregroundMark x1="53200" y1="49860" x2="52560" y2="60184"/>
                        <a14:foregroundMark x1="52560" y1="60184" x2="53240" y2="50540"/>
                        <a14:foregroundMark x1="53240" y1="50540" x2="53240" y2="56142"/>
                        <a14:foregroundMark x1="53240" y1="56142" x2="49560" y2="44978"/>
                        <a14:foregroundMark x1="49560" y1="44978" x2="49520" y2="49980"/>
                        <a14:foregroundMark x1="49520" y1="49980" x2="50200" y2="45898"/>
                        <a14:foregroundMark x1="50200" y1="45898" x2="52440" y2="53701"/>
                        <a14:foregroundMark x1="52440" y1="53701" x2="48400" y2="57343"/>
                        <a14:foregroundMark x1="48400" y1="57343" x2="44880" y2="58944"/>
                        <a14:foregroundMark x1="44880" y1="58944" x2="42600" y2="52981"/>
                        <a14:foregroundMark x1="42600" y1="52981" x2="41760" y2="38615"/>
                        <a14:foregroundMark x1="41760" y1="38615" x2="38760" y2="32173"/>
                        <a14:foregroundMark x1="38760" y1="32173" x2="33640" y2="34614"/>
                        <a14:foregroundMark x1="33640" y1="34614" x2="37720" y2="33533"/>
                        <a14:foregroundMark x1="37720" y1="33533" x2="41640" y2="34774"/>
                        <a14:foregroundMark x1="41640" y1="34774" x2="47840" y2="34734"/>
                        <a14:foregroundMark x1="47840" y1="34734" x2="26680" y2="26971"/>
                        <a14:foregroundMark x1="26680" y1="26971" x2="30960" y2="22689"/>
                        <a14:foregroundMark x1="30960" y1="22689" x2="41560" y2="22449"/>
                        <a14:foregroundMark x1="41560" y1="22449" x2="68280" y2="24650"/>
                        <a14:foregroundMark x1="68280" y1="24650" x2="70760" y2="30332"/>
                        <a14:foregroundMark x1="70760" y1="30332" x2="55680" y2="31893"/>
                        <a14:foregroundMark x1="29240" y1="22929" x2="38080" y2="22009"/>
                        <a14:foregroundMark x1="56600" y1="22449" x2="64040" y2="22449"/>
                        <a14:foregroundMark x1="56360" y1="21769" x2="69360" y2="22449"/>
                        <a14:foregroundMark x1="69360" y1="22449" x2="66320" y2="20008"/>
                        <a14:foregroundMark x1="66320" y1="20008" x2="61400" y2="19808"/>
                        <a14:foregroundMark x1="61400" y1="19808" x2="57800" y2="20888"/>
                        <a14:foregroundMark x1="57800" y1="20888" x2="61440" y2="24410"/>
                        <a14:foregroundMark x1="61440" y1="24410" x2="71440" y2="23209"/>
                        <a14:foregroundMark x1="71440" y1="23209" x2="70680" y2="20728"/>
                        <a14:foregroundMark x1="71480" y1="21769" x2="60480" y2="23409"/>
                        <a14:foregroundMark x1="60480" y1="23409" x2="64280" y2="21008"/>
                        <a14:foregroundMark x1="64280" y1="21008" x2="68520" y2="19888"/>
                        <a14:foregroundMark x1="68520" y1="19888" x2="64200" y2="23489"/>
                        <a14:foregroundMark x1="64200" y1="23489" x2="59800" y2="24410"/>
                        <a14:foregroundMark x1="59800" y1="24410" x2="77840" y2="19048"/>
                        <a14:foregroundMark x1="77840" y1="19048" x2="49960" y2="22809"/>
                        <a14:foregroundMark x1="49960" y1="22809" x2="81360" y2="13565"/>
                        <a14:foregroundMark x1="81360" y1="13565" x2="44680" y2="21729"/>
                        <a14:foregroundMark x1="44680" y1="21729" x2="71760" y2="20088"/>
                        <a14:foregroundMark x1="71760" y1="20088" x2="25040" y2="22489"/>
                        <a14:foregroundMark x1="25040" y1="22489" x2="49000" y2="20248"/>
                        <a14:foregroundMark x1="49000" y1="20248" x2="44160" y2="22049"/>
                        <a14:foregroundMark x1="44160" y1="22049" x2="27880" y2="23369"/>
                        <a14:foregroundMark x1="27880" y1="23369" x2="57360" y2="15606"/>
                        <a14:foregroundMark x1="57360" y1="15606" x2="30240" y2="20128"/>
                        <a14:foregroundMark x1="30240" y1="20128" x2="6360" y2="20008"/>
                        <a14:foregroundMark x1="6360" y1="20008" x2="62360" y2="8643"/>
                        <a14:foregroundMark x1="62360" y1="8643" x2="35520" y2="17287"/>
                        <a14:foregroundMark x1="35520" y1="17287" x2="29920" y2="22129"/>
                        <a14:foregroundMark x1="29920" y1="22129" x2="56480" y2="16687"/>
                        <a14:foregroundMark x1="56480" y1="16687" x2="2480" y2="31493"/>
                        <a14:foregroundMark x1="2480" y1="31493" x2="13720" y2="29652"/>
                        <a14:foregroundMark x1="13720" y1="29652" x2="12840" y2="42457"/>
                        <a14:foregroundMark x1="12840" y1="42457" x2="1440" y2="48299"/>
                        <a14:foregroundMark x1="1440" y1="48299" x2="35320" y2="35174"/>
                        <a14:foregroundMark x1="35320" y1="35174" x2="23640" y2="46539"/>
                        <a14:foregroundMark x1="23640" y1="46539" x2="53960" y2="42137"/>
                        <a14:foregroundMark x1="53960" y1="42137" x2="53640" y2="47379"/>
                        <a14:foregroundMark x1="53640" y1="47379" x2="33920" y2="57943"/>
                        <a14:foregroundMark x1="33920" y1="57943" x2="16280" y2="61785"/>
                        <a14:foregroundMark x1="16280" y1="61785" x2="25960" y2="56423"/>
                        <a14:foregroundMark x1="25960" y1="56423" x2="40200" y2="54302"/>
                        <a14:foregroundMark x1="40200" y1="54302" x2="43400" y2="49900"/>
                        <a14:foregroundMark x1="43400" y1="49900" x2="43440" y2="49700"/>
                        <a14:foregroundMark x1="52160" y1="32133" x2="62040" y2="33413"/>
                        <a14:foregroundMark x1="62040" y1="33413" x2="65840" y2="32893"/>
                        <a14:foregroundMark x1="65840" y1="32893" x2="60120" y2="29972"/>
                        <a14:foregroundMark x1="60120" y1="29972" x2="50840" y2="29892"/>
                        <a14:foregroundMark x1="50840" y1="29892" x2="55760" y2="34014"/>
                        <a14:foregroundMark x1="55760" y1="34014" x2="61240" y2="33974"/>
                        <a14:foregroundMark x1="61240" y1="33974" x2="58920" y2="29252"/>
                        <a14:foregroundMark x1="58920" y1="29252" x2="50840" y2="29332"/>
                        <a14:foregroundMark x1="50840" y1="29332" x2="44120" y2="32653"/>
                        <a14:foregroundMark x1="44120" y1="32653" x2="52000" y2="34974"/>
                        <a14:foregroundMark x1="52000" y1="34974" x2="53720" y2="28691"/>
                        <a14:foregroundMark x1="53720" y1="28691" x2="53200" y2="33453"/>
                        <a14:foregroundMark x1="53200" y1="33453" x2="54960" y2="28131"/>
                        <a14:foregroundMark x1="54960" y1="28131" x2="52760" y2="33653"/>
                        <a14:foregroundMark x1="52760" y1="33653" x2="55880" y2="28812"/>
                        <a14:foregroundMark x1="55880" y1="28812" x2="55680" y2="33333"/>
                        <a14:foregroundMark x1="55680" y1="33333" x2="58040" y2="29772"/>
                        <a14:foregroundMark x1="58040" y1="29772" x2="56760" y2="34214"/>
                        <a14:foregroundMark x1="56760" y1="34214" x2="62240" y2="34214"/>
                        <a14:foregroundMark x1="62240" y1="34214" x2="65720" y2="31613"/>
                        <a14:foregroundMark x1="65720" y1="31613" x2="63200" y2="35014"/>
                        <a14:foregroundMark x1="63200" y1="35014" x2="64880" y2="32373"/>
                        <a14:foregroundMark x1="60920" y1="30972" x2="63240" y2="32493"/>
                        <a14:foregroundMark x1="58680" y1="23169" x2="57200" y2="23289"/>
                        <a14:foregroundMark x1="63120" y1="32813" x2="58840" y2="32933"/>
                        <a14:foregroundMark x1="58840" y1="32933" x2="63240" y2="33053"/>
                        <a14:foregroundMark x1="58120" y1="22129" x2="58800" y2="22009"/>
                        <a14:foregroundMark x1="32040" y1="19568" x2="28520" y2="21649"/>
                        <a14:foregroundMark x1="28520" y1="21649" x2="28080" y2="18607"/>
                        <a14:foregroundMark x1="28080" y1="18407" x2="26360" y2="19688"/>
                        <a14:foregroundMark x1="26360" y1="19688" x2="26120" y2="23930"/>
                        <a14:foregroundMark x1="26120" y1="23930" x2="26120" y2="20368"/>
                        <a14:foregroundMark x1="26120" y1="20368" x2="28200" y2="22249"/>
                        <a14:foregroundMark x1="27840" y1="20608" x2="26680" y2="21088"/>
                        <a14:foregroundMark x1="41120" y1="32693" x2="36040" y2="32333"/>
                        <a14:foregroundMark x1="36040" y1="32333" x2="32360" y2="34054"/>
                        <a14:foregroundMark x1="32360" y1="34054" x2="39720" y2="33213"/>
                        <a14:foregroundMark x1="39720" y1="33213" x2="33960" y2="33653"/>
                        <a14:foregroundMark x1="33960" y1="33653" x2="39720" y2="31253"/>
                        <a14:foregroundMark x1="39720" y1="31253" x2="35080" y2="34774"/>
                        <a14:foregroundMark x1="35080" y1="34774" x2="42560" y2="29412"/>
                        <a14:foregroundMark x1="42560" y1="29412" x2="29400" y2="33173"/>
                        <a14:foregroundMark x1="29400" y1="33173" x2="33920" y2="30932"/>
                        <a14:foregroundMark x1="33920" y1="30932" x2="25800" y2="33814"/>
                        <a14:foregroundMark x1="25800" y1="33814" x2="36360" y2="30092"/>
                        <a14:foregroundMark x1="36360" y1="30092" x2="29360" y2="31893"/>
                        <a14:foregroundMark x1="29360" y1="31893" x2="33280" y2="28932"/>
                        <a14:foregroundMark x1="33280" y1="28932" x2="27960" y2="31453"/>
                        <a14:foregroundMark x1="27960" y1="31453" x2="30760" y2="35614"/>
                        <a14:foregroundMark x1="30760" y1="35614" x2="33080" y2="31212"/>
                        <a14:foregroundMark x1="33080" y1="31212" x2="31680" y2="36295"/>
                        <a14:foregroundMark x1="31680" y1="36295" x2="30640" y2="30532"/>
                        <a14:foregroundMark x1="30640" y1="30532" x2="28920" y2="35934"/>
                        <a14:foregroundMark x1="28920" y1="35934" x2="29120" y2="31613"/>
                        <a14:foregroundMark x1="29120" y1="31613" x2="28080" y2="35414"/>
                        <a14:foregroundMark x1="28080" y1="35414" x2="29240" y2="30892"/>
                        <a14:foregroundMark x1="29240" y1="30892" x2="26120" y2="34734"/>
                        <a14:foregroundMark x1="26120" y1="34734" x2="26800" y2="30252"/>
                        <a14:foregroundMark x1="26800" y1="30252" x2="26560" y2="35254"/>
                        <a14:foregroundMark x1="26560" y1="35254" x2="27400" y2="31453"/>
                        <a14:foregroundMark x1="27400" y1="31453" x2="28640" y2="37495"/>
                        <a14:foregroundMark x1="28640" y1="37495" x2="29640" y2="32053"/>
                        <a14:foregroundMark x1="29640" y1="32053" x2="31000" y2="36815"/>
                        <a14:foregroundMark x1="31000" y1="36815" x2="33920" y2="32333"/>
                        <a14:foregroundMark x1="33920" y1="32333" x2="23200" y2="39536"/>
                        <a14:foregroundMark x1="23200" y1="39536" x2="30920" y2="35814"/>
                        <a14:foregroundMark x1="30920" y1="35814" x2="36040" y2="30172"/>
                        <a14:foregroundMark x1="36040" y1="30172" x2="26320" y2="34094"/>
                        <a14:foregroundMark x1="26320" y1="34094" x2="31400" y2="33253"/>
                        <a14:foregroundMark x1="31400" y1="33253" x2="29200" y2="36455"/>
                        <a14:foregroundMark x1="29200" y1="36455" x2="33520" y2="30572"/>
                        <a14:foregroundMark x1="33520" y1="30572" x2="30080" y2="36495"/>
                        <a14:foregroundMark x1="30080" y1="36495" x2="32640" y2="32533"/>
                        <a14:foregroundMark x1="32640" y1="32533" x2="29760" y2="35254"/>
                        <a14:foregroundMark x1="29760" y1="35254" x2="33480" y2="33814"/>
                        <a14:foregroundMark x1="33480" y1="33814" x2="34320" y2="30012"/>
                        <a14:foregroundMark x1="34320" y1="30012" x2="28320" y2="33253"/>
                        <a14:foregroundMark x1="28320" y1="33253" x2="26640" y2="36655"/>
                        <a14:foregroundMark x1="26640" y1="36655" x2="33440" y2="31773"/>
                        <a14:foregroundMark x1="33440" y1="31773" x2="30240" y2="34334"/>
                        <a14:foregroundMark x1="30240" y1="34334" x2="35160" y2="34054"/>
                        <a14:foregroundMark x1="35160" y1="34054" x2="40480" y2="30732"/>
                        <a14:foregroundMark x1="40480" y1="30732" x2="34360" y2="33774"/>
                        <a14:foregroundMark x1="34360" y1="33774" x2="38800" y2="33894"/>
                        <a14:foregroundMark x1="38800" y1="33894" x2="34240" y2="34134"/>
                        <a14:foregroundMark x1="34240" y1="34134" x2="40920" y2="32813"/>
                        <a14:foregroundMark x1="40920" y1="32813" x2="33360" y2="31253"/>
                        <a14:foregroundMark x1="33360" y1="31253" x2="37480" y2="30932"/>
                        <a14:foregroundMark x1="37480" y1="30932" x2="29320" y2="30652"/>
                        <a14:foregroundMark x1="29320" y1="30652" x2="38240" y2="29532"/>
                        <a14:foregroundMark x1="38240" y1="29532" x2="22560" y2="30812"/>
                        <a14:foregroundMark x1="22560" y1="30812" x2="28760" y2="32693"/>
                        <a14:foregroundMark x1="28760" y1="32693" x2="36240" y2="32893"/>
                        <a14:foregroundMark x1="36240" y1="32893" x2="28480" y2="31493"/>
                        <a14:foregroundMark x1="28480" y1="31493" x2="23120" y2="32293"/>
                        <a14:foregroundMark x1="23120" y1="32293" x2="40880" y2="31333"/>
                        <a14:foregroundMark x1="40880" y1="31333" x2="24360" y2="31413"/>
                        <a14:foregroundMark x1="24360" y1="31413" x2="32440" y2="29652"/>
                        <a14:foregroundMark x1="32440" y1="29652" x2="24920" y2="31373"/>
                        <a14:foregroundMark x1="24920" y1="31373" x2="34720" y2="31493"/>
                        <a14:foregroundMark x1="34720" y1="31493" x2="25520" y2="35214"/>
                        <a14:foregroundMark x1="25520" y1="35214" x2="37400" y2="31573"/>
                        <a14:foregroundMark x1="37400" y1="31573" x2="22800" y2="35014"/>
                        <a14:foregroundMark x1="22800" y1="35014" x2="38200" y2="29892"/>
                        <a14:foregroundMark x1="38200" y1="29892" x2="28600" y2="33613"/>
                        <a14:foregroundMark x1="28600" y1="33613" x2="41000" y2="29332"/>
                        <a14:foregroundMark x1="41000" y1="29332" x2="31120" y2="34214"/>
                        <a14:foregroundMark x1="37640" y1="29692" x2="37760" y2="33814"/>
                        <a14:foregroundMark x1="37760" y1="33814" x2="37600" y2="29812"/>
                        <a14:foregroundMark x1="37600" y1="29812" x2="36240" y2="33613"/>
                        <a14:foregroundMark x1="36240" y1="33613" x2="37080" y2="29812"/>
                        <a14:foregroundMark x1="37080" y1="29812" x2="36800" y2="34774"/>
                        <a14:foregroundMark x1="36800" y1="34774" x2="37280" y2="29692"/>
                        <a14:foregroundMark x1="37280" y1="29692" x2="36600" y2="32693"/>
                        <a14:foregroundMark x1="46720" y1="51100" x2="49080" y2="47539"/>
                        <a14:foregroundMark x1="49080" y1="47539" x2="47640" y2="51701"/>
                        <a14:foregroundMark x1="47640" y1="51701" x2="50720" y2="48980"/>
                        <a14:foregroundMark x1="50720" y1="48980" x2="50800" y2="53381"/>
                        <a14:foregroundMark x1="50800" y1="53381" x2="51520" y2="48860"/>
                        <a14:foregroundMark x1="51520" y1="48860" x2="49520" y2="53301"/>
                        <a14:foregroundMark x1="49520" y1="53301" x2="48920" y2="49500"/>
                        <a14:foregroundMark x1="48920" y1="49500" x2="49040" y2="53381"/>
                        <a14:foregroundMark x1="49040" y1="53381" x2="49720" y2="47779"/>
                        <a14:foregroundMark x1="49720" y1="47779" x2="48560" y2="51981"/>
                        <a14:foregroundMark x1="48560" y1="51981" x2="51520" y2="48780"/>
                        <a14:foregroundMark x1="51520" y1="48780" x2="51600" y2="48780"/>
                        <a14:foregroundMark x1="41840" y1="60424" x2="44960" y2="57703"/>
                        <a14:foregroundMark x1="44960" y1="57703" x2="43720" y2="61425"/>
                        <a14:foregroundMark x1="43720" y1="61425" x2="42920" y2="57583"/>
                        <a14:foregroundMark x1="42920" y1="57583" x2="41120" y2="59504"/>
                        <a14:backgroundMark x1="52849" y1="18741" x2="52813" y2="18346"/>
                      </a14:backgroundRemoval>
                    </a14:imgEffect>
                  </a14:imgLayer>
                </a14:imgProps>
              </a:ext>
              <a:ext uri="{28A0092B-C50C-407E-A947-70E740481C1C}">
                <a14:useLocalDpi xmlns:a14="http://schemas.microsoft.com/office/drawing/2010/main" val="0"/>
              </a:ext>
            </a:extLst>
          </a:blip>
          <a:srcRect l="25648" t="22935" b="22935"/>
          <a:stretch/>
        </p:blipFill>
        <p:spPr>
          <a:xfrm>
            <a:off x="-1" y="0"/>
            <a:ext cx="9423533" cy="6858000"/>
          </a:xfrm>
          <a:prstGeom prst="rect">
            <a:avLst/>
          </a:prstGeom>
        </p:spPr>
      </p:pic>
      <p:grpSp>
        <p:nvGrpSpPr>
          <p:cNvPr id="21" name="Gruppo 20">
            <a:extLst>
              <a:ext uri="{FF2B5EF4-FFF2-40B4-BE49-F238E27FC236}">
                <a16:creationId xmlns:a16="http://schemas.microsoft.com/office/drawing/2014/main" id="{8DA7AC71-8A6F-45C5-8A55-E26F74373BFA}"/>
              </a:ext>
            </a:extLst>
          </p:cNvPr>
          <p:cNvGrpSpPr/>
          <p:nvPr/>
        </p:nvGrpSpPr>
        <p:grpSpPr>
          <a:xfrm>
            <a:off x="2666779" y="-623809"/>
            <a:ext cx="5067186" cy="10122878"/>
            <a:chOff x="2666779" y="-623809"/>
            <a:chExt cx="5067186" cy="10122878"/>
          </a:xfrm>
        </p:grpSpPr>
        <p:sp>
          <p:nvSpPr>
            <p:cNvPr id="18" name="Luna 17">
              <a:extLst>
                <a:ext uri="{FF2B5EF4-FFF2-40B4-BE49-F238E27FC236}">
                  <a16:creationId xmlns:a16="http://schemas.microsoft.com/office/drawing/2014/main" id="{A9308ED5-6F37-4203-9725-D18D18A0BAA3}"/>
                </a:ext>
              </a:extLst>
            </p:cNvPr>
            <p:cNvSpPr/>
            <p:nvPr/>
          </p:nvSpPr>
          <p:spPr>
            <a:xfrm rot="1756365" flipH="1">
              <a:off x="2666779" y="-471409"/>
              <a:ext cx="4626699" cy="9970478"/>
            </a:xfrm>
            <a:prstGeom prst="mo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a:t>
              </a:r>
            </a:p>
          </p:txBody>
        </p:sp>
        <p:sp>
          <p:nvSpPr>
            <p:cNvPr id="16" name="Luna 15">
              <a:extLst>
                <a:ext uri="{FF2B5EF4-FFF2-40B4-BE49-F238E27FC236}">
                  <a16:creationId xmlns:a16="http://schemas.microsoft.com/office/drawing/2014/main" id="{17443AB7-6329-4C22-AA12-3DB510FD5ED5}"/>
                </a:ext>
              </a:extLst>
            </p:cNvPr>
            <p:cNvSpPr>
              <a:spLocks/>
            </p:cNvSpPr>
            <p:nvPr/>
          </p:nvSpPr>
          <p:spPr>
            <a:xfrm rot="1604734" flipH="1">
              <a:off x="3107266" y="-623809"/>
              <a:ext cx="4626699" cy="9970478"/>
            </a:xfrm>
            <a:prstGeom prst="moon">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7" name="CasellaDiTesto 6">
            <a:extLst>
              <a:ext uri="{FF2B5EF4-FFF2-40B4-BE49-F238E27FC236}">
                <a16:creationId xmlns:a16="http://schemas.microsoft.com/office/drawing/2014/main" id="{B0D9F746-7A85-4B36-9CFC-CC2A18C9D931}"/>
              </a:ext>
            </a:extLst>
          </p:cNvPr>
          <p:cNvSpPr txBox="1"/>
          <p:nvPr/>
        </p:nvSpPr>
        <p:spPr>
          <a:xfrm>
            <a:off x="6977474" y="242784"/>
            <a:ext cx="4645250" cy="10590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dirty="0" err="1">
                <a:latin typeface="+mj-lt"/>
                <a:ea typeface="+mj-ea"/>
                <a:cs typeface="+mj-cs"/>
              </a:rPr>
              <a:t>Indice</a:t>
            </a:r>
            <a:endParaRPr lang="en-US" sz="6000" dirty="0">
              <a:latin typeface="+mj-lt"/>
              <a:ea typeface="+mj-ea"/>
              <a:cs typeface="+mj-cs"/>
            </a:endParaRPr>
          </a:p>
        </p:txBody>
      </p:sp>
      <p:sp>
        <p:nvSpPr>
          <p:cNvPr id="12" name="CasellaDiTesto 11">
            <a:extLst>
              <a:ext uri="{FF2B5EF4-FFF2-40B4-BE49-F238E27FC236}">
                <a16:creationId xmlns:a16="http://schemas.microsoft.com/office/drawing/2014/main" id="{7C794EBE-27E1-4800-B2B0-CDC36CE15035}"/>
              </a:ext>
            </a:extLst>
          </p:cNvPr>
          <p:cNvSpPr txBox="1"/>
          <p:nvPr/>
        </p:nvSpPr>
        <p:spPr>
          <a:xfrm>
            <a:off x="6915921" y="1706392"/>
            <a:ext cx="4706803" cy="4720137"/>
          </a:xfrm>
          <a:prstGeom prst="rect">
            <a:avLst/>
          </a:prstGeom>
        </p:spPr>
        <p:txBody>
          <a:bodyPr vert="horz" lIns="91440" tIns="45720" rIns="91440" bIns="45720" rtlCol="0" anchor="ctr">
            <a:noAutofit/>
          </a:bodyPr>
          <a:lstStyle/>
          <a:p>
            <a:pPr marL="285750" indent="-228600">
              <a:lnSpc>
                <a:spcPct val="150000"/>
              </a:lnSpc>
              <a:spcAft>
                <a:spcPts val="600"/>
              </a:spcAft>
              <a:buFont typeface="Arial" panose="020B0604020202020204" pitchFamily="34" charset="0"/>
              <a:buChar char="•"/>
            </a:pPr>
            <a:r>
              <a:rPr lang="en-US" sz="2400" dirty="0" err="1"/>
              <a:t>Obiettivi</a:t>
            </a:r>
            <a:r>
              <a:rPr lang="en-US" sz="2400" dirty="0"/>
              <a:t> e </a:t>
            </a:r>
            <a:r>
              <a:rPr lang="en-US" sz="2400" dirty="0" err="1"/>
              <a:t>motivazioni</a:t>
            </a:r>
            <a:endParaRPr lang="en-US" sz="2400" dirty="0"/>
          </a:p>
          <a:p>
            <a:pPr marL="285750" indent="-228600">
              <a:lnSpc>
                <a:spcPct val="150000"/>
              </a:lnSpc>
              <a:spcAft>
                <a:spcPts val="600"/>
              </a:spcAft>
              <a:buFont typeface="Arial" panose="020B0604020202020204" pitchFamily="34" charset="0"/>
              <a:buChar char="•"/>
            </a:pPr>
            <a:r>
              <a:rPr lang="en-US" sz="2400" dirty="0" err="1"/>
              <a:t>Stato</a:t>
            </a:r>
            <a:r>
              <a:rPr lang="en-US" sz="2400" dirty="0"/>
              <a:t> </a:t>
            </a:r>
            <a:r>
              <a:rPr lang="en-US" sz="2400" dirty="0" err="1"/>
              <a:t>dell’arte</a:t>
            </a:r>
            <a:endParaRPr lang="en-US" sz="2400" dirty="0"/>
          </a:p>
          <a:p>
            <a:pPr marL="285750" indent="-228600">
              <a:lnSpc>
                <a:spcPct val="150000"/>
              </a:lnSpc>
              <a:spcAft>
                <a:spcPts val="600"/>
              </a:spcAft>
              <a:buFont typeface="Arial" panose="020B0604020202020204" pitchFamily="34" charset="0"/>
              <a:buChar char="•"/>
            </a:pPr>
            <a:r>
              <a:rPr lang="en-US" sz="2400" dirty="0"/>
              <a:t>Wi-Fi</a:t>
            </a:r>
          </a:p>
          <a:p>
            <a:pPr marL="285750" indent="-228600">
              <a:lnSpc>
                <a:spcPct val="150000"/>
              </a:lnSpc>
              <a:spcAft>
                <a:spcPts val="600"/>
              </a:spcAft>
              <a:buFont typeface="Arial" panose="020B0604020202020204" pitchFamily="34" charset="0"/>
              <a:buChar char="•"/>
            </a:pPr>
            <a:r>
              <a:rPr lang="en-US" sz="2400" dirty="0" err="1"/>
              <a:t>Architettura</a:t>
            </a:r>
            <a:r>
              <a:rPr lang="en-US" sz="2400" dirty="0"/>
              <a:t> </a:t>
            </a:r>
            <a:r>
              <a:rPr lang="en-US" sz="2400" dirty="0" err="1"/>
              <a:t>proposta</a:t>
            </a:r>
            <a:endParaRPr lang="en-US" sz="2400" dirty="0"/>
          </a:p>
          <a:p>
            <a:pPr marL="285750" indent="-228600">
              <a:lnSpc>
                <a:spcPct val="150000"/>
              </a:lnSpc>
              <a:spcAft>
                <a:spcPts val="600"/>
              </a:spcAft>
              <a:buFont typeface="Arial" panose="020B0604020202020204" pitchFamily="34" charset="0"/>
              <a:buChar char="•"/>
            </a:pPr>
            <a:r>
              <a:rPr lang="en-US" sz="2400" dirty="0" err="1"/>
              <a:t>Applicazione</a:t>
            </a:r>
            <a:r>
              <a:rPr lang="en-US" sz="2400" dirty="0"/>
              <a:t> al </a:t>
            </a:r>
            <a:r>
              <a:rPr lang="en-US" sz="2400" dirty="0" err="1"/>
              <a:t>caso</a:t>
            </a:r>
            <a:r>
              <a:rPr lang="en-US" sz="2400" dirty="0"/>
              <a:t> di studio</a:t>
            </a:r>
          </a:p>
          <a:p>
            <a:pPr marL="285750" indent="-228600">
              <a:lnSpc>
                <a:spcPct val="150000"/>
              </a:lnSpc>
              <a:spcAft>
                <a:spcPts val="600"/>
              </a:spcAft>
              <a:buFont typeface="Arial" panose="020B0604020202020204" pitchFamily="34" charset="0"/>
              <a:buChar char="•"/>
            </a:pPr>
            <a:r>
              <a:rPr lang="en-US" sz="2400" dirty="0" err="1"/>
              <a:t>Considerazioni</a:t>
            </a:r>
            <a:r>
              <a:rPr lang="en-US" sz="2400" dirty="0"/>
              <a:t> </a:t>
            </a:r>
            <a:r>
              <a:rPr lang="en-US" sz="2400" dirty="0" err="1"/>
              <a:t>finali</a:t>
            </a:r>
            <a:endParaRPr lang="en-US" sz="2400" dirty="0"/>
          </a:p>
          <a:p>
            <a:pPr marL="285750" indent="-228600">
              <a:lnSpc>
                <a:spcPct val="150000"/>
              </a:lnSpc>
              <a:spcAft>
                <a:spcPts val="600"/>
              </a:spcAft>
              <a:buFont typeface="Arial" panose="020B0604020202020204" pitchFamily="34" charset="0"/>
              <a:buChar char="•"/>
            </a:pPr>
            <a:r>
              <a:rPr lang="en-US" sz="2400" dirty="0" err="1"/>
              <a:t>Sviluppi</a:t>
            </a:r>
            <a:r>
              <a:rPr lang="en-US" sz="2400" dirty="0"/>
              <a:t> </a:t>
            </a:r>
            <a:r>
              <a:rPr lang="en-US" sz="2400" dirty="0" err="1"/>
              <a:t>futuri</a:t>
            </a:r>
            <a:endParaRPr lang="en-US" sz="2400" dirty="0"/>
          </a:p>
        </p:txBody>
      </p:sp>
      <p:cxnSp>
        <p:nvCxnSpPr>
          <p:cNvPr id="6" name="Connettore diritto 5">
            <a:extLst>
              <a:ext uri="{FF2B5EF4-FFF2-40B4-BE49-F238E27FC236}">
                <a16:creationId xmlns:a16="http://schemas.microsoft.com/office/drawing/2014/main" id="{026DD944-00B2-4E12-A326-305445ED7EDA}"/>
              </a:ext>
            </a:extLst>
          </p:cNvPr>
          <p:cNvCxnSpPr>
            <a:cxnSpLocks/>
          </p:cNvCxnSpPr>
          <p:nvPr/>
        </p:nvCxnSpPr>
        <p:spPr>
          <a:xfrm>
            <a:off x="7082973" y="1553992"/>
            <a:ext cx="44816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7229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descr="Immagine che contiene esterni, cielo, via, terra&#10;&#10;Descrizione generata automaticamente">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4152" b="22286"/>
          <a:stretch/>
        </p:blipFill>
        <p:spPr>
          <a:xfrm>
            <a:off x="0" y="0"/>
            <a:ext cx="12238438"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096000" y="96406"/>
            <a:ext cx="5031464" cy="375002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333688" y="3701518"/>
            <a:ext cx="3933514" cy="2930636"/>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3F07C729-21F0-42F9-808B-D429E941B57E}"/>
              </a:ext>
            </a:extLst>
          </p:cNvPr>
          <p:cNvSpPr txBox="1"/>
          <p:nvPr/>
        </p:nvSpPr>
        <p:spPr>
          <a:xfrm>
            <a:off x="353055" y="260807"/>
            <a:ext cx="2345241" cy="584775"/>
          </a:xfrm>
          <a:prstGeom prst="rect">
            <a:avLst/>
          </a:prstGeom>
          <a:noFill/>
        </p:spPr>
        <p:txBody>
          <a:bodyPr wrap="square" rtlCol="0">
            <a:spAutoFit/>
          </a:bodyPr>
          <a:lstStyle/>
          <a:p>
            <a:r>
              <a:rPr lang="it-IT" sz="3200" dirty="0">
                <a:solidFill>
                  <a:srgbClr val="FF0000"/>
                </a:solidFill>
                <a:latin typeface="Bahnschrift SemiBold" panose="020B0502040204020203" pitchFamily="34" charset="0"/>
              </a:rPr>
              <a:t>Monterosso</a:t>
            </a:r>
          </a:p>
        </p:txBody>
      </p:sp>
    </p:spTree>
    <p:extLst>
      <p:ext uri="{BB962C8B-B14F-4D97-AF65-F5344CB8AC3E}">
        <p14:creationId xmlns:p14="http://schemas.microsoft.com/office/powerpoint/2010/main" val="220247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15516"/>
          <a:stretch/>
        </p:blipFill>
        <p:spPr>
          <a:xfrm>
            <a:off x="-12686" y="0"/>
            <a:ext cx="12204686"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956046" y="80938"/>
            <a:ext cx="5031464" cy="375002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571295" y="2825966"/>
            <a:ext cx="3933514" cy="3548494"/>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CCF1DFB3-4C9A-4AF2-95E9-F38391C9768C}"/>
              </a:ext>
            </a:extLst>
          </p:cNvPr>
          <p:cNvSpPr txBox="1"/>
          <p:nvPr/>
        </p:nvSpPr>
        <p:spPr>
          <a:xfrm>
            <a:off x="353055" y="260807"/>
            <a:ext cx="2345241" cy="584775"/>
          </a:xfrm>
          <a:prstGeom prst="rect">
            <a:avLst/>
          </a:prstGeom>
          <a:noFill/>
        </p:spPr>
        <p:txBody>
          <a:bodyPr wrap="square" rtlCol="0">
            <a:spAutoFit/>
          </a:bodyPr>
          <a:lstStyle/>
          <a:p>
            <a:r>
              <a:rPr lang="it-IT" sz="3200" dirty="0">
                <a:solidFill>
                  <a:srgbClr val="FF0000"/>
                </a:solidFill>
                <a:latin typeface="Bahnschrift SemiBold" panose="020B0502040204020203" pitchFamily="34" charset="0"/>
              </a:rPr>
              <a:t>Vernazza</a:t>
            </a:r>
          </a:p>
        </p:txBody>
      </p:sp>
    </p:spTree>
    <p:extLst>
      <p:ext uri="{BB962C8B-B14F-4D97-AF65-F5344CB8AC3E}">
        <p14:creationId xmlns:p14="http://schemas.microsoft.com/office/powerpoint/2010/main" val="255013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6" y="0"/>
            <a:ext cx="12193746"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335162" y="1814034"/>
            <a:ext cx="5412338" cy="4734625"/>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360AE903-ABF1-463F-974C-7255C08AC183}"/>
              </a:ext>
            </a:extLst>
          </p:cNvPr>
          <p:cNvSpPr txBox="1"/>
          <p:nvPr/>
        </p:nvSpPr>
        <p:spPr>
          <a:xfrm>
            <a:off x="353055" y="260807"/>
            <a:ext cx="2345241" cy="584775"/>
          </a:xfrm>
          <a:prstGeom prst="rect">
            <a:avLst/>
          </a:prstGeom>
          <a:noFill/>
        </p:spPr>
        <p:txBody>
          <a:bodyPr wrap="square" rtlCol="0">
            <a:spAutoFit/>
          </a:bodyPr>
          <a:lstStyle/>
          <a:p>
            <a:r>
              <a:rPr lang="it-IT" sz="3200" dirty="0">
                <a:solidFill>
                  <a:srgbClr val="FF0000"/>
                </a:solidFill>
                <a:latin typeface="Bahnschrift SemiBold" panose="020B0502040204020203" pitchFamily="34" charset="0"/>
              </a:rPr>
              <a:t>Corniglia</a:t>
            </a:r>
          </a:p>
        </p:txBody>
      </p:sp>
    </p:spTree>
    <p:extLst>
      <p:ext uri="{BB962C8B-B14F-4D97-AF65-F5344CB8AC3E}">
        <p14:creationId xmlns:p14="http://schemas.microsoft.com/office/powerpoint/2010/main" val="415525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902824" y="246038"/>
            <a:ext cx="5194801" cy="439768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E11C48DE-84DF-4144-AA38-91AB15CD942B}"/>
              </a:ext>
            </a:extLst>
          </p:cNvPr>
          <p:cNvSpPr txBox="1"/>
          <p:nvPr/>
        </p:nvSpPr>
        <p:spPr>
          <a:xfrm>
            <a:off x="353055" y="260807"/>
            <a:ext cx="2345241" cy="584775"/>
          </a:xfrm>
          <a:prstGeom prst="rect">
            <a:avLst/>
          </a:prstGeom>
          <a:noFill/>
        </p:spPr>
        <p:txBody>
          <a:bodyPr wrap="square" rtlCol="0">
            <a:spAutoFit/>
          </a:bodyPr>
          <a:lstStyle/>
          <a:p>
            <a:r>
              <a:rPr lang="it-IT" sz="3200" dirty="0">
                <a:solidFill>
                  <a:srgbClr val="FF0000"/>
                </a:solidFill>
                <a:latin typeface="Bahnschrift SemiBold" panose="020B0502040204020203" pitchFamily="34" charset="0"/>
              </a:rPr>
              <a:t>Manarola</a:t>
            </a:r>
          </a:p>
        </p:txBody>
      </p:sp>
    </p:spTree>
    <p:extLst>
      <p:ext uri="{BB962C8B-B14F-4D97-AF65-F5344CB8AC3E}">
        <p14:creationId xmlns:p14="http://schemas.microsoft.com/office/powerpoint/2010/main" val="1434517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6330" b="8228"/>
          <a:stretch/>
        </p:blipFill>
        <p:spPr>
          <a:xfrm>
            <a:off x="-1746" y="0"/>
            <a:ext cx="12193745"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7783601" y="76476"/>
            <a:ext cx="4104599" cy="371814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151435" y="96406"/>
            <a:ext cx="4193504" cy="3869599"/>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0E318689-F028-4DFB-A625-CBEAE04BA295}"/>
              </a:ext>
            </a:extLst>
          </p:cNvPr>
          <p:cNvSpPr txBox="1"/>
          <p:nvPr/>
        </p:nvSpPr>
        <p:spPr>
          <a:xfrm>
            <a:off x="353055" y="260807"/>
            <a:ext cx="2543551" cy="584775"/>
          </a:xfrm>
          <a:prstGeom prst="rect">
            <a:avLst/>
          </a:prstGeom>
          <a:noFill/>
        </p:spPr>
        <p:txBody>
          <a:bodyPr wrap="square" rtlCol="0">
            <a:spAutoFit/>
          </a:bodyPr>
          <a:lstStyle/>
          <a:p>
            <a:r>
              <a:rPr lang="it-IT" sz="3200" dirty="0">
                <a:solidFill>
                  <a:srgbClr val="FF0000"/>
                </a:solidFill>
                <a:latin typeface="Bahnschrift SemiBold" panose="020B0502040204020203" pitchFamily="34" charset="0"/>
              </a:rPr>
              <a:t>Riomaggiore</a:t>
            </a:r>
          </a:p>
        </p:txBody>
      </p:sp>
    </p:spTree>
    <p:extLst>
      <p:ext uri="{BB962C8B-B14F-4D97-AF65-F5344CB8AC3E}">
        <p14:creationId xmlns:p14="http://schemas.microsoft.com/office/powerpoint/2010/main" val="2921403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6E33FFD1-C764-4A63-9CA7-E5FDD9DD451F}"/>
              </a:ext>
            </a:extLst>
          </p:cNvPr>
          <p:cNvSpPr txBox="1"/>
          <p:nvPr/>
        </p:nvSpPr>
        <p:spPr>
          <a:xfrm>
            <a:off x="620688" y="1957144"/>
            <a:ext cx="5006850" cy="4499610"/>
          </a:xfrm>
          <a:prstGeom prst="rect">
            <a:avLst/>
          </a:prstGeom>
        </p:spPr>
        <p:txBody>
          <a:bodyPr vert="horz" lIns="91440" tIns="45720" rIns="91440" bIns="45720" rtlCol="0" anchor="ctr">
            <a:normAutofit lnSpcReduction="10000"/>
          </a:bodyPr>
          <a:lstStyle/>
          <a:p>
            <a:pPr>
              <a:lnSpc>
                <a:spcPct val="150000"/>
              </a:lnSpc>
              <a:spcAft>
                <a:spcPts val="600"/>
              </a:spcAft>
            </a:pPr>
            <a:r>
              <a:rPr lang="it-IT" sz="2400" b="1" dirty="0">
                <a:solidFill>
                  <a:schemeClr val="bg1"/>
                </a:solidFill>
              </a:rPr>
              <a:t>Applicazione Web</a:t>
            </a:r>
          </a:p>
          <a:p>
            <a:pPr marL="342900" indent="-342900">
              <a:lnSpc>
                <a:spcPct val="150000"/>
              </a:lnSpc>
              <a:spcAft>
                <a:spcPts val="600"/>
              </a:spcAft>
              <a:buFont typeface="Arial" panose="020B0604020202020204" pitchFamily="34" charset="0"/>
              <a:buChar char="•"/>
            </a:pPr>
            <a:r>
              <a:rPr lang="it-IT" sz="2000" dirty="0">
                <a:solidFill>
                  <a:schemeClr val="bg1"/>
                </a:solidFill>
              </a:rPr>
              <a:t>Mappa in </a:t>
            </a:r>
            <a:r>
              <a:rPr lang="it-IT" sz="2000" dirty="0" err="1">
                <a:solidFill>
                  <a:schemeClr val="bg1"/>
                </a:solidFill>
              </a:rPr>
              <a:t>OpenLayers</a:t>
            </a:r>
            <a:r>
              <a:rPr lang="it-IT" sz="2000" dirty="0">
                <a:solidFill>
                  <a:schemeClr val="bg1"/>
                </a:solidFill>
              </a:rPr>
              <a:t> 3</a:t>
            </a:r>
          </a:p>
          <a:p>
            <a:pPr marL="342900" indent="-342900">
              <a:lnSpc>
                <a:spcPct val="150000"/>
              </a:lnSpc>
              <a:spcAft>
                <a:spcPts val="600"/>
              </a:spcAft>
              <a:buFont typeface="Arial" panose="020B0604020202020204" pitchFamily="34" charset="0"/>
              <a:buChar char="•"/>
            </a:pPr>
            <a:r>
              <a:rPr lang="it-IT" sz="2000" dirty="0">
                <a:solidFill>
                  <a:schemeClr val="bg1"/>
                </a:solidFill>
              </a:rPr>
              <a:t>Panoramica delle Cinque Terre con marker cliccabili in corrispondenza dei sensori</a:t>
            </a:r>
          </a:p>
          <a:p>
            <a:pPr marL="342900" indent="-342900">
              <a:lnSpc>
                <a:spcPct val="150000"/>
              </a:lnSpc>
              <a:spcAft>
                <a:spcPts val="600"/>
              </a:spcAft>
              <a:buFont typeface="Arial" panose="020B0604020202020204" pitchFamily="34" charset="0"/>
              <a:buChar char="•"/>
            </a:pPr>
            <a:r>
              <a:rPr lang="it-IT" sz="2000" dirty="0">
                <a:solidFill>
                  <a:schemeClr val="bg1"/>
                </a:solidFill>
              </a:rPr>
              <a:t>Dettaglio dei marker con storico e area indicante lo stato di viabilità</a:t>
            </a:r>
          </a:p>
          <a:p>
            <a:pPr marL="342900" indent="-342900">
              <a:lnSpc>
                <a:spcPct val="150000"/>
              </a:lnSpc>
              <a:spcAft>
                <a:spcPts val="600"/>
              </a:spcAft>
              <a:buFont typeface="Arial" panose="020B0604020202020204" pitchFamily="34" charset="0"/>
              <a:buChar char="•"/>
            </a:pPr>
            <a:r>
              <a:rPr lang="it-IT" sz="2000" dirty="0">
                <a:solidFill>
                  <a:schemeClr val="bg1"/>
                </a:solidFill>
              </a:rPr>
              <a:t>Aggiornamento periodico degli stati. L’utente vede il cambiamento di colore  in automatico </a:t>
            </a:r>
          </a:p>
          <a:p>
            <a:pPr>
              <a:lnSpc>
                <a:spcPct val="150000"/>
              </a:lnSpc>
              <a:spcAft>
                <a:spcPts val="600"/>
              </a:spcAft>
            </a:pPr>
            <a:endParaRPr lang="it-IT" dirty="0">
              <a:solidFill>
                <a:schemeClr val="bg1"/>
              </a:solidFill>
            </a:endParaRPr>
          </a:p>
        </p:txBody>
      </p:sp>
      <p:pic>
        <p:nvPicPr>
          <p:cNvPr id="4" name="Immagine 3" descr="Immagine che contiene screenshot&#10;&#10;Descrizione generata automaticamente">
            <a:extLst>
              <a:ext uri="{FF2B5EF4-FFF2-40B4-BE49-F238E27FC236}">
                <a16:creationId xmlns:a16="http://schemas.microsoft.com/office/drawing/2014/main" id="{10CFEDD7-C2EB-4454-9E6D-00D649989796}"/>
              </a:ext>
            </a:extLst>
          </p:cNvPr>
          <p:cNvPicPr>
            <a:picLocks noChangeAspect="1"/>
          </p:cNvPicPr>
          <p:nvPr/>
        </p:nvPicPr>
        <p:blipFill rotWithShape="1">
          <a:blip r:embed="rId3">
            <a:extLst>
              <a:ext uri="{28A0092B-C50C-407E-A947-70E740481C1C}">
                <a14:useLocalDpi xmlns:a14="http://schemas.microsoft.com/office/drawing/2010/main" val="0"/>
              </a:ext>
            </a:extLst>
          </a:blip>
          <a:srcRect t="8691"/>
          <a:stretch/>
        </p:blipFill>
        <p:spPr>
          <a:xfrm>
            <a:off x="6960386" y="1923862"/>
            <a:ext cx="5006849" cy="3613337"/>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5B35B527-AF67-4006-A130-9F7B488499C4}"/>
              </a:ext>
            </a:extLst>
          </p:cNvPr>
          <p:cNvPicPr>
            <a:picLocks noChangeAspect="1"/>
          </p:cNvPicPr>
          <p:nvPr/>
        </p:nvPicPr>
        <p:blipFill rotWithShape="1">
          <a:blip r:embed="rId4">
            <a:extLst>
              <a:ext uri="{28A0092B-C50C-407E-A947-70E740481C1C}">
                <a14:useLocalDpi xmlns:a14="http://schemas.microsoft.com/office/drawing/2010/main" val="0"/>
              </a:ext>
            </a:extLst>
          </a:blip>
          <a:srcRect l="1845" t="12593" r="4024" b="24839"/>
          <a:stretch/>
        </p:blipFill>
        <p:spPr>
          <a:xfrm>
            <a:off x="6647644" y="4289229"/>
            <a:ext cx="4706156" cy="2472365"/>
          </a:xfrm>
          <a:prstGeom prst="rect">
            <a:avLst/>
          </a:prstGeom>
        </p:spPr>
      </p:pic>
      <p:pic>
        <p:nvPicPr>
          <p:cNvPr id="13" name="Immagine 12">
            <a:extLst>
              <a:ext uri="{FF2B5EF4-FFF2-40B4-BE49-F238E27FC236}">
                <a16:creationId xmlns:a16="http://schemas.microsoft.com/office/drawing/2014/main" id="{86D66B7A-A1BF-46AC-95AF-D57048C1D9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4" name="Immagine 13">
            <a:extLst>
              <a:ext uri="{FF2B5EF4-FFF2-40B4-BE49-F238E27FC236}">
                <a16:creationId xmlns:a16="http://schemas.microsoft.com/office/drawing/2014/main" id="{B5771A9D-3C25-4535-9446-BC32199E3F5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8" name="Connettore diritto 17">
            <a:extLst>
              <a:ext uri="{FF2B5EF4-FFF2-40B4-BE49-F238E27FC236}">
                <a16:creationId xmlns:a16="http://schemas.microsoft.com/office/drawing/2014/main" id="{6B21C734-C767-4ACF-9033-29CFF9CC1B90}"/>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68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6" name="CasellaDiTesto 15">
            <a:extLst>
              <a:ext uri="{FF2B5EF4-FFF2-40B4-BE49-F238E27FC236}">
                <a16:creationId xmlns:a16="http://schemas.microsoft.com/office/drawing/2014/main" id="{6E33FFD1-C764-4A63-9CA7-E5FDD9DD451F}"/>
              </a:ext>
            </a:extLst>
          </p:cNvPr>
          <p:cNvSpPr txBox="1"/>
          <p:nvPr/>
        </p:nvSpPr>
        <p:spPr>
          <a:xfrm>
            <a:off x="620688" y="1957144"/>
            <a:ext cx="5006850" cy="4499610"/>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Applicazione Web</a:t>
            </a:r>
          </a:p>
          <a:p>
            <a:pPr marL="342900" indent="-342900">
              <a:lnSpc>
                <a:spcPct val="150000"/>
              </a:lnSpc>
              <a:spcAft>
                <a:spcPts val="600"/>
              </a:spcAft>
              <a:buFont typeface="Arial" panose="020B0604020202020204" pitchFamily="34" charset="0"/>
              <a:buChar char="•"/>
            </a:pPr>
            <a:r>
              <a:rPr lang="it-IT" sz="2000" dirty="0">
                <a:solidFill>
                  <a:schemeClr val="bg1"/>
                </a:solidFill>
              </a:rPr>
              <a:t>Scheda per visualizzazione dati raccolti da un sensore a scelta durante un intervallo di tempo personalizzato</a:t>
            </a:r>
          </a:p>
          <a:p>
            <a:pPr marL="342900" indent="-342900">
              <a:lnSpc>
                <a:spcPct val="150000"/>
              </a:lnSpc>
              <a:spcAft>
                <a:spcPts val="600"/>
              </a:spcAft>
              <a:buFont typeface="Arial" panose="020B0604020202020204" pitchFamily="34" charset="0"/>
              <a:buChar char="•"/>
            </a:pPr>
            <a:r>
              <a:rPr lang="it-IT" sz="2000" dirty="0">
                <a:solidFill>
                  <a:schemeClr val="bg1"/>
                </a:solidFill>
              </a:rPr>
              <a:t>Livello di dettaglio maggiore</a:t>
            </a:r>
          </a:p>
          <a:p>
            <a:pPr>
              <a:lnSpc>
                <a:spcPct val="150000"/>
              </a:lnSpc>
              <a:spcAft>
                <a:spcPts val="600"/>
              </a:spcAft>
            </a:pPr>
            <a:endParaRPr lang="it-IT" dirty="0">
              <a:solidFill>
                <a:schemeClr val="bg1"/>
              </a:solidFill>
            </a:endParaRPr>
          </a:p>
        </p:txBody>
      </p:sp>
      <p:pic>
        <p:nvPicPr>
          <p:cNvPr id="9" name="Immagine 8" descr="Immagine che contiene screenshot&#10;&#10;Descrizione generata automaticamente">
            <a:extLst>
              <a:ext uri="{FF2B5EF4-FFF2-40B4-BE49-F238E27FC236}">
                <a16:creationId xmlns:a16="http://schemas.microsoft.com/office/drawing/2014/main" id="{3BE7DB6B-0111-443D-BCD7-E4E9E4662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464" y="1935547"/>
            <a:ext cx="5232400" cy="2699469"/>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C21A4794-A4CE-4E23-A628-E23F14FE8016}"/>
              </a:ext>
            </a:extLst>
          </p:cNvPr>
          <p:cNvPicPr>
            <a:picLocks noChangeAspect="1"/>
          </p:cNvPicPr>
          <p:nvPr/>
        </p:nvPicPr>
        <p:blipFill rotWithShape="1">
          <a:blip r:embed="rId4">
            <a:extLst>
              <a:ext uri="{28A0092B-C50C-407E-A947-70E740481C1C}">
                <a14:useLocalDpi xmlns:a14="http://schemas.microsoft.com/office/drawing/2010/main" val="0"/>
              </a:ext>
            </a:extLst>
          </a:blip>
          <a:srcRect l="28533" r="22608"/>
          <a:stretch/>
        </p:blipFill>
        <p:spPr>
          <a:xfrm>
            <a:off x="9423438" y="4000500"/>
            <a:ext cx="2603500" cy="2761094"/>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93442A7D-12DB-4A68-B8A9-ADA104188706}"/>
              </a:ext>
            </a:extLst>
          </p:cNvPr>
          <p:cNvPicPr>
            <a:picLocks noChangeAspect="1"/>
          </p:cNvPicPr>
          <p:nvPr/>
        </p:nvPicPr>
        <p:blipFill rotWithShape="1">
          <a:blip r:embed="rId5">
            <a:extLst>
              <a:ext uri="{28A0092B-C50C-407E-A947-70E740481C1C}">
                <a14:useLocalDpi xmlns:a14="http://schemas.microsoft.com/office/drawing/2010/main" val="0"/>
              </a:ext>
            </a:extLst>
          </a:blip>
          <a:srcRect l="16502" r="37947"/>
          <a:stretch/>
        </p:blipFill>
        <p:spPr>
          <a:xfrm>
            <a:off x="6167583" y="4000307"/>
            <a:ext cx="2573126" cy="2761287"/>
          </a:xfrm>
          <a:prstGeom prst="rect">
            <a:avLst/>
          </a:prstGeom>
        </p:spPr>
      </p:pic>
      <p:pic>
        <p:nvPicPr>
          <p:cNvPr id="14" name="Immagine 13">
            <a:extLst>
              <a:ext uri="{FF2B5EF4-FFF2-40B4-BE49-F238E27FC236}">
                <a16:creationId xmlns:a16="http://schemas.microsoft.com/office/drawing/2014/main" id="{43CF06B0-7DF7-471F-A502-5FA6CC8311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8" name="Immagine 17">
            <a:extLst>
              <a:ext uri="{FF2B5EF4-FFF2-40B4-BE49-F238E27FC236}">
                <a16:creationId xmlns:a16="http://schemas.microsoft.com/office/drawing/2014/main" id="{CCE9C2AF-4768-4038-AFFB-6FB0BF1B758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9" name="Connettore diritto 18">
            <a:extLst>
              <a:ext uri="{FF2B5EF4-FFF2-40B4-BE49-F238E27FC236}">
                <a16:creationId xmlns:a16="http://schemas.microsoft.com/office/drawing/2014/main" id="{917C530C-6E84-46A0-9DFD-AD6CD6C4A35A}"/>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6039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Considerazioni</a:t>
            </a:r>
            <a:r>
              <a:rPr lang="en-US" sz="3600" dirty="0">
                <a:solidFill>
                  <a:srgbClr val="000000"/>
                </a:solidFill>
                <a:latin typeface="+mj-lt"/>
              </a:rPr>
              <a:t> </a:t>
            </a:r>
            <a:r>
              <a:rPr lang="en-US" sz="3600" dirty="0" err="1">
                <a:solidFill>
                  <a:srgbClr val="000000"/>
                </a:solidFill>
                <a:latin typeface="+mj-lt"/>
              </a:rPr>
              <a:t>finali</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13" name="CasellaDiTesto 12">
            <a:extLst>
              <a:ext uri="{FF2B5EF4-FFF2-40B4-BE49-F238E27FC236}">
                <a16:creationId xmlns:a16="http://schemas.microsoft.com/office/drawing/2014/main" id="{11413518-8F23-4352-A9FE-13A6C072E552}"/>
              </a:ext>
            </a:extLst>
          </p:cNvPr>
          <p:cNvSpPr txBox="1"/>
          <p:nvPr/>
        </p:nvSpPr>
        <p:spPr>
          <a:xfrm>
            <a:off x="620688" y="1957144"/>
            <a:ext cx="5006850" cy="4499610"/>
          </a:xfrm>
          <a:prstGeom prst="rect">
            <a:avLst/>
          </a:prstGeom>
        </p:spPr>
        <p:txBody>
          <a:bodyPr vert="horz" lIns="91440" tIns="45720" rIns="91440" bIns="45720" rtlCol="0" anchor="ctr">
            <a:normAutofit/>
          </a:bodyPr>
          <a:lstStyle/>
          <a:p>
            <a:pPr marL="285750" indent="-285750">
              <a:lnSpc>
                <a:spcPct val="150000"/>
              </a:lnSpc>
              <a:spcAft>
                <a:spcPts val="600"/>
              </a:spcAft>
              <a:buFont typeface="Arial" panose="020B0604020202020204" pitchFamily="34" charset="0"/>
              <a:buChar char="•"/>
            </a:pPr>
            <a:r>
              <a:rPr lang="it-IT" dirty="0">
                <a:solidFill>
                  <a:schemeClr val="bg1"/>
                </a:solidFill>
              </a:rPr>
              <a:t>Modello semplice ma sufficiente a discriminare il traffico in tre classi di affollamento</a:t>
            </a:r>
          </a:p>
          <a:p>
            <a:pPr marL="285750" indent="-285750">
              <a:lnSpc>
                <a:spcPct val="150000"/>
              </a:lnSpc>
              <a:spcAft>
                <a:spcPts val="600"/>
              </a:spcAft>
              <a:buFont typeface="Arial" panose="020B0604020202020204" pitchFamily="34" charset="0"/>
              <a:buChar char="•"/>
            </a:pPr>
            <a:r>
              <a:rPr lang="it-IT" dirty="0">
                <a:solidFill>
                  <a:schemeClr val="bg1"/>
                </a:solidFill>
              </a:rPr>
              <a:t>Sensori attivi h24</a:t>
            </a:r>
          </a:p>
          <a:p>
            <a:pPr marL="285750" indent="-285750">
              <a:lnSpc>
                <a:spcPct val="150000"/>
              </a:lnSpc>
              <a:spcAft>
                <a:spcPts val="600"/>
              </a:spcAft>
              <a:buFont typeface="Arial" panose="020B0604020202020204" pitchFamily="34" charset="0"/>
              <a:buChar char="•"/>
            </a:pPr>
            <a:r>
              <a:rPr lang="it-IT" dirty="0">
                <a:solidFill>
                  <a:schemeClr val="bg1"/>
                </a:solidFill>
              </a:rPr>
              <a:t>Sistema online da relativamente poco tempo. I test effettuati sono sopralluoghi di persona per stabilire se i dati fossero coerenti con la situazione reale</a:t>
            </a:r>
          </a:p>
          <a:p>
            <a:pPr marL="285750" indent="-285750">
              <a:lnSpc>
                <a:spcPct val="150000"/>
              </a:lnSpc>
              <a:spcAft>
                <a:spcPts val="600"/>
              </a:spcAft>
              <a:buFont typeface="Arial" panose="020B0604020202020204" pitchFamily="34" charset="0"/>
              <a:buChar char="•"/>
            </a:pPr>
            <a:r>
              <a:rPr lang="it-IT" dirty="0">
                <a:solidFill>
                  <a:schemeClr val="bg1"/>
                </a:solidFill>
              </a:rPr>
              <a:t>Stima lineare accettabile </a:t>
            </a:r>
            <a:r>
              <a:rPr lang="el-GR" dirty="0">
                <a:solidFill>
                  <a:schemeClr val="bg1"/>
                </a:solidFill>
              </a:rPr>
              <a:t>α</a:t>
            </a:r>
            <a:r>
              <a:rPr lang="it-IT" dirty="0">
                <a:solidFill>
                  <a:schemeClr val="bg1"/>
                </a:solidFill>
              </a:rPr>
              <a:t>=1,35 </a:t>
            </a:r>
            <a:r>
              <a:rPr lang="el-GR" dirty="0">
                <a:solidFill>
                  <a:schemeClr val="bg1"/>
                </a:solidFill>
              </a:rPr>
              <a:t>β</a:t>
            </a:r>
            <a:r>
              <a:rPr lang="it-IT" dirty="0">
                <a:solidFill>
                  <a:schemeClr val="bg1"/>
                </a:solidFill>
              </a:rPr>
              <a:t>=0</a:t>
            </a:r>
          </a:p>
        </p:txBody>
      </p:sp>
      <p:sp>
        <p:nvSpPr>
          <p:cNvPr id="14" name="CasellaDiTesto 13">
            <a:extLst>
              <a:ext uri="{FF2B5EF4-FFF2-40B4-BE49-F238E27FC236}">
                <a16:creationId xmlns:a16="http://schemas.microsoft.com/office/drawing/2014/main" id="{67BEAE9A-8053-47D1-B379-009205C11131}"/>
              </a:ext>
            </a:extLst>
          </p:cNvPr>
          <p:cNvSpPr txBox="1"/>
          <p:nvPr/>
        </p:nvSpPr>
        <p:spPr>
          <a:xfrm>
            <a:off x="7237388" y="1957144"/>
            <a:ext cx="4588241" cy="4499610"/>
          </a:xfrm>
          <a:prstGeom prst="rect">
            <a:avLst/>
          </a:prstGeom>
        </p:spPr>
        <p:txBody>
          <a:bodyPr vert="horz" lIns="91440" tIns="45720" rIns="91440" bIns="45720" rtlCol="0" anchor="ctr">
            <a:normAutofit/>
          </a:bodyPr>
          <a:lstStyle/>
          <a:p>
            <a:pPr marL="285750" indent="-285750">
              <a:lnSpc>
                <a:spcPct val="150000"/>
              </a:lnSpc>
              <a:spcAft>
                <a:spcPts val="600"/>
              </a:spcAft>
              <a:buFont typeface="Arial" panose="020B0604020202020204" pitchFamily="34" charset="0"/>
              <a:buChar char="•"/>
            </a:pPr>
            <a:r>
              <a:rPr lang="it-IT" dirty="0"/>
              <a:t>Randomizzazione ha comunque delle falle</a:t>
            </a:r>
          </a:p>
          <a:p>
            <a:pPr marL="285750" indent="-285750">
              <a:lnSpc>
                <a:spcPct val="150000"/>
              </a:lnSpc>
              <a:spcAft>
                <a:spcPts val="600"/>
              </a:spcAft>
              <a:buFont typeface="Arial" panose="020B0604020202020204" pitchFamily="34" charset="0"/>
              <a:buChar char="•"/>
            </a:pPr>
            <a:r>
              <a:rPr lang="it-IT" dirty="0"/>
              <a:t>Sarebbe opportuno ridurre il contenuto delle probe </a:t>
            </a:r>
            <a:r>
              <a:rPr lang="it-IT" dirty="0" err="1"/>
              <a:t>request</a:t>
            </a:r>
            <a:r>
              <a:rPr lang="it-IT" dirty="0"/>
              <a:t> evitando qualsiasi informazione non necessaria per impedire il </a:t>
            </a:r>
            <a:r>
              <a:rPr lang="it-IT" dirty="0" err="1"/>
              <a:t>fingerprinting</a:t>
            </a:r>
            <a:endParaRPr lang="it-IT" dirty="0"/>
          </a:p>
          <a:p>
            <a:pPr marL="285750" indent="-285750">
              <a:lnSpc>
                <a:spcPct val="150000"/>
              </a:lnSpc>
              <a:spcAft>
                <a:spcPts val="600"/>
              </a:spcAft>
              <a:buFont typeface="Arial" panose="020B0604020202020204" pitchFamily="34" charset="0"/>
              <a:buChar char="•"/>
            </a:pPr>
            <a:r>
              <a:rPr lang="it-IT" dirty="0"/>
              <a:t>Sarebbe opportuno azzerare il </a:t>
            </a:r>
            <a:r>
              <a:rPr lang="it-IT" dirty="0" err="1"/>
              <a:t>sequence</a:t>
            </a:r>
            <a:r>
              <a:rPr lang="it-IT" dirty="0"/>
              <a:t> </a:t>
            </a:r>
            <a:r>
              <a:rPr lang="it-IT" dirty="0" err="1"/>
              <a:t>number</a:t>
            </a:r>
            <a:r>
              <a:rPr lang="it-IT" dirty="0"/>
              <a:t> ad ogni cambio indirizzo. Relativamente pochi dispositivi lo fanno e sono molto più complessi da aggregare</a:t>
            </a:r>
          </a:p>
        </p:txBody>
      </p:sp>
      <p:pic>
        <p:nvPicPr>
          <p:cNvPr id="10" name="Immagine 9">
            <a:extLst>
              <a:ext uri="{FF2B5EF4-FFF2-40B4-BE49-F238E27FC236}">
                <a16:creationId xmlns:a16="http://schemas.microsoft.com/office/drawing/2014/main" id="{C8D3AF21-EBFB-4371-B705-0C4E96465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6" name="Immagine 15">
            <a:extLst>
              <a:ext uri="{FF2B5EF4-FFF2-40B4-BE49-F238E27FC236}">
                <a16:creationId xmlns:a16="http://schemas.microsoft.com/office/drawing/2014/main" id="{2D319A80-68BF-4140-A2DB-381685E2A3C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8" name="Connettore diritto 17">
            <a:extLst>
              <a:ext uri="{FF2B5EF4-FFF2-40B4-BE49-F238E27FC236}">
                <a16:creationId xmlns:a16="http://schemas.microsoft.com/office/drawing/2014/main" id="{83B07A39-C616-4CDB-808A-E5B08C19B1F3}"/>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4070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Sviluppi</a:t>
            </a:r>
            <a:r>
              <a:rPr lang="en-US" sz="3600" dirty="0">
                <a:solidFill>
                  <a:srgbClr val="000000"/>
                </a:solidFill>
                <a:latin typeface="+mj-lt"/>
              </a:rPr>
              <a:t> </a:t>
            </a:r>
            <a:r>
              <a:rPr lang="en-US" sz="3600" dirty="0" err="1">
                <a:solidFill>
                  <a:srgbClr val="000000"/>
                </a:solidFill>
                <a:latin typeface="+mj-lt"/>
              </a:rPr>
              <a:t>futuri</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8" name="CasellaDiTesto 7">
            <a:extLst>
              <a:ext uri="{FF2B5EF4-FFF2-40B4-BE49-F238E27FC236}">
                <a16:creationId xmlns:a16="http://schemas.microsoft.com/office/drawing/2014/main" id="{E4B95013-6617-4364-BC56-0802CC95C9A6}"/>
              </a:ext>
            </a:extLst>
          </p:cNvPr>
          <p:cNvSpPr txBox="1"/>
          <p:nvPr/>
        </p:nvSpPr>
        <p:spPr>
          <a:xfrm>
            <a:off x="624114" y="2024539"/>
            <a:ext cx="4925786" cy="4499610"/>
          </a:xfrm>
          <a:prstGeom prst="rect">
            <a:avLst/>
          </a:prstGeom>
        </p:spPr>
        <p:txBody>
          <a:bodyPr vert="horz" lIns="91440" tIns="45720" rIns="91440" bIns="45720" rtlCol="0" anchor="ctr">
            <a:normAutofit fontScale="92500" lnSpcReduction="20000"/>
          </a:bodyPr>
          <a:lstStyle/>
          <a:p>
            <a:pPr marL="285750" indent="-285750">
              <a:lnSpc>
                <a:spcPct val="150000"/>
              </a:lnSpc>
              <a:spcAft>
                <a:spcPts val="600"/>
              </a:spcAft>
              <a:buFont typeface="Arial" panose="020B0604020202020204" pitchFamily="34" charset="0"/>
              <a:buChar char="•"/>
            </a:pPr>
            <a:r>
              <a:rPr lang="it-IT" dirty="0">
                <a:solidFill>
                  <a:schemeClr val="bg1"/>
                </a:solidFill>
              </a:rPr>
              <a:t>Modulo previsionale basato sullo storico delle rilevazioni attualmente in corso, arricchendo il dataset con feature come meteo, giorno della settimana, festività e periodo dell’anno</a:t>
            </a:r>
          </a:p>
          <a:p>
            <a:pPr marL="285750" indent="-285750">
              <a:lnSpc>
                <a:spcPct val="150000"/>
              </a:lnSpc>
              <a:spcAft>
                <a:spcPts val="600"/>
              </a:spcAft>
              <a:buFont typeface="Arial" panose="020B0604020202020204" pitchFamily="34" charset="0"/>
              <a:buChar char="•"/>
            </a:pPr>
            <a:r>
              <a:rPr lang="it-IT" dirty="0">
                <a:solidFill>
                  <a:schemeClr val="bg1"/>
                </a:solidFill>
              </a:rPr>
              <a:t>Applicazione web a disposizione degli utenti, non più esclusiva per i gestori del parco</a:t>
            </a:r>
          </a:p>
          <a:p>
            <a:pPr marL="285750" indent="-285750">
              <a:lnSpc>
                <a:spcPct val="150000"/>
              </a:lnSpc>
              <a:spcAft>
                <a:spcPts val="600"/>
              </a:spcAft>
              <a:buFont typeface="Arial" panose="020B0604020202020204" pitchFamily="34" charset="0"/>
              <a:buChar char="•"/>
            </a:pPr>
            <a:r>
              <a:rPr lang="it-IT" dirty="0">
                <a:solidFill>
                  <a:schemeClr val="bg1"/>
                </a:solidFill>
              </a:rPr>
              <a:t>Informazione dei MAC globali per ricostruire gli itinerari più seguiti, tempi di percorrenza, di attesa, </a:t>
            </a:r>
            <a:r>
              <a:rPr lang="it-IT" dirty="0" err="1">
                <a:solidFill>
                  <a:schemeClr val="bg1"/>
                </a:solidFill>
              </a:rPr>
              <a:t>ecc</a:t>
            </a:r>
            <a:r>
              <a:rPr lang="it-IT" dirty="0">
                <a:solidFill>
                  <a:schemeClr val="bg1"/>
                </a:solidFill>
              </a:rPr>
              <a:t>…</a:t>
            </a:r>
          </a:p>
          <a:p>
            <a:pPr marL="285750" indent="-285750">
              <a:lnSpc>
                <a:spcPct val="150000"/>
              </a:lnSpc>
              <a:spcAft>
                <a:spcPts val="600"/>
              </a:spcAft>
              <a:buFont typeface="Arial" panose="020B0604020202020204" pitchFamily="34" charset="0"/>
              <a:buChar char="•"/>
            </a:pPr>
            <a:r>
              <a:rPr lang="it-IT" dirty="0">
                <a:solidFill>
                  <a:schemeClr val="bg1"/>
                </a:solidFill>
              </a:rPr>
              <a:t>Più sensori per ogni paese per effettuare le misurazioni sopracitate anche all’interno dei borghi</a:t>
            </a:r>
          </a:p>
          <a:p>
            <a:pPr marL="285750" indent="-285750">
              <a:lnSpc>
                <a:spcPct val="150000"/>
              </a:lnSpc>
              <a:spcAft>
                <a:spcPts val="600"/>
              </a:spcAft>
              <a:buFont typeface="Arial" panose="020B0604020202020204" pitchFamily="34" charset="0"/>
              <a:buChar char="•"/>
            </a:pPr>
            <a:endParaRPr lang="it-IT" dirty="0">
              <a:solidFill>
                <a:schemeClr val="bg1"/>
              </a:solidFill>
            </a:endParaRPr>
          </a:p>
        </p:txBody>
      </p:sp>
      <p:pic>
        <p:nvPicPr>
          <p:cNvPr id="4" name="Immagine 3" descr="Immagine che contiene screenshot&#10;&#10;Descrizione generata automaticamente">
            <a:extLst>
              <a:ext uri="{FF2B5EF4-FFF2-40B4-BE49-F238E27FC236}">
                <a16:creationId xmlns:a16="http://schemas.microsoft.com/office/drawing/2014/main" id="{06A9D541-CC34-46D0-9A50-6C71C9255A67}"/>
              </a:ext>
            </a:extLst>
          </p:cNvPr>
          <p:cNvPicPr>
            <a:picLocks noChangeAspect="1"/>
          </p:cNvPicPr>
          <p:nvPr/>
        </p:nvPicPr>
        <p:blipFill rotWithShape="1">
          <a:blip r:embed="rId3">
            <a:extLst>
              <a:ext uri="{28A0092B-C50C-407E-A947-70E740481C1C}">
                <a14:useLocalDpi xmlns:a14="http://schemas.microsoft.com/office/drawing/2010/main" val="0"/>
              </a:ext>
            </a:extLst>
          </a:blip>
          <a:srcRect t="5374"/>
          <a:stretch/>
        </p:blipFill>
        <p:spPr>
          <a:xfrm>
            <a:off x="8426753" y="2065655"/>
            <a:ext cx="3141133" cy="4458494"/>
          </a:xfrm>
          <a:prstGeom prst="rect">
            <a:avLst/>
          </a:prstGeom>
        </p:spPr>
      </p:pic>
      <p:pic>
        <p:nvPicPr>
          <p:cNvPr id="10" name="Immagine 9">
            <a:extLst>
              <a:ext uri="{FF2B5EF4-FFF2-40B4-BE49-F238E27FC236}">
                <a16:creationId xmlns:a16="http://schemas.microsoft.com/office/drawing/2014/main" id="{627AA09E-97E8-48F4-A832-C93C184FD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3" name="Immagine 12">
            <a:extLst>
              <a:ext uri="{FF2B5EF4-FFF2-40B4-BE49-F238E27FC236}">
                <a16:creationId xmlns:a16="http://schemas.microsoft.com/office/drawing/2014/main" id="{A277D8E3-D13B-4D3A-AC8A-1979AD319A6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4" name="Connettore diritto 13">
            <a:extLst>
              <a:ext uri="{FF2B5EF4-FFF2-40B4-BE49-F238E27FC236}">
                <a16:creationId xmlns:a16="http://schemas.microsoft.com/office/drawing/2014/main" id="{FD02F5F6-4270-41D6-918E-8ABC3195674D}"/>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3786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7192E64-628C-4D3B-994C-AA55A6CD99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96347" y="619078"/>
            <a:ext cx="2270680" cy="720941"/>
          </a:xfrm>
          <a:prstGeom prst="rect">
            <a:avLst/>
          </a:prstGeom>
        </p:spPr>
      </p:pic>
      <p:sp>
        <p:nvSpPr>
          <p:cNvPr id="46" name="Freeform: Shape 45">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8083C6A4-6665-46BD-851A-1A8295B3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173" y="4288975"/>
            <a:ext cx="3478490" cy="2087094"/>
          </a:xfrm>
          <a:prstGeom prst="rect">
            <a:avLst/>
          </a:prstGeom>
        </p:spPr>
      </p:pic>
      <p:sp>
        <p:nvSpPr>
          <p:cNvPr id="24" name="Titolo 1">
            <a:extLst>
              <a:ext uri="{FF2B5EF4-FFF2-40B4-BE49-F238E27FC236}">
                <a16:creationId xmlns:a16="http://schemas.microsoft.com/office/drawing/2014/main" id="{FA9DEF2A-23F5-4CBB-AB90-759853411BB0}"/>
              </a:ext>
            </a:extLst>
          </p:cNvPr>
          <p:cNvSpPr txBox="1">
            <a:spLocks/>
          </p:cNvSpPr>
          <p:nvPr/>
        </p:nvSpPr>
        <p:spPr>
          <a:xfrm>
            <a:off x="709118" y="619078"/>
            <a:ext cx="5077396" cy="204730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dirty="0"/>
              <a:t>Monitoraggio di flussi e densità pedonale presso aree congestionabili mediante sensori innovativi</a:t>
            </a:r>
          </a:p>
        </p:txBody>
      </p:sp>
      <p:sp>
        <p:nvSpPr>
          <p:cNvPr id="26" name="Sottotitolo 2">
            <a:extLst>
              <a:ext uri="{FF2B5EF4-FFF2-40B4-BE49-F238E27FC236}">
                <a16:creationId xmlns:a16="http://schemas.microsoft.com/office/drawing/2014/main" id="{57ABC48A-BED9-469B-9CA2-F23412AE4424}"/>
              </a:ext>
            </a:extLst>
          </p:cNvPr>
          <p:cNvSpPr txBox="1">
            <a:spLocks/>
          </p:cNvSpPr>
          <p:nvPr/>
        </p:nvSpPr>
        <p:spPr>
          <a:xfrm>
            <a:off x="709118" y="3392243"/>
            <a:ext cx="4458424" cy="48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solidFill>
                  <a:srgbClr val="ED1B20"/>
                </a:solidFill>
              </a:rPr>
              <a:t>Gianluca Ceccoli</a:t>
            </a:r>
          </a:p>
        </p:txBody>
      </p:sp>
      <p:sp>
        <p:nvSpPr>
          <p:cNvPr id="28" name="CasellaDiTesto 27">
            <a:extLst>
              <a:ext uri="{FF2B5EF4-FFF2-40B4-BE49-F238E27FC236}">
                <a16:creationId xmlns:a16="http://schemas.microsoft.com/office/drawing/2014/main" id="{88637B3E-8284-4A59-AB5C-0099EC41AA84}"/>
              </a:ext>
            </a:extLst>
          </p:cNvPr>
          <p:cNvSpPr txBox="1"/>
          <p:nvPr/>
        </p:nvSpPr>
        <p:spPr>
          <a:xfrm>
            <a:off x="709118" y="4121039"/>
            <a:ext cx="3608303" cy="1323439"/>
          </a:xfrm>
          <a:prstGeom prst="rect">
            <a:avLst/>
          </a:prstGeom>
          <a:noFill/>
        </p:spPr>
        <p:txBody>
          <a:bodyPr wrap="square" rtlCol="0">
            <a:spAutoFit/>
          </a:bodyPr>
          <a:lstStyle/>
          <a:p>
            <a:r>
              <a:rPr lang="it-IT" sz="2000" b="1" dirty="0"/>
              <a:t>Relatore:</a:t>
            </a:r>
            <a:endParaRPr lang="it-IT" sz="2000" dirty="0"/>
          </a:p>
          <a:p>
            <a:r>
              <a:rPr lang="it-IT" sz="2000" dirty="0"/>
              <a:t>Chiar.</a:t>
            </a:r>
            <a:r>
              <a:rPr lang="it-IT" sz="2000" baseline="30000" dirty="0"/>
              <a:t>mo</a:t>
            </a:r>
            <a:r>
              <a:rPr lang="it-IT" sz="2000" dirty="0"/>
              <a:t> Prof. Roberto Sacile</a:t>
            </a:r>
          </a:p>
          <a:p>
            <a:r>
              <a:rPr lang="it-IT" sz="2000" b="1" dirty="0"/>
              <a:t>Correlatore:</a:t>
            </a:r>
            <a:endParaRPr lang="it-IT" sz="2000" dirty="0"/>
          </a:p>
          <a:p>
            <a:r>
              <a:rPr lang="it-IT" sz="2000" dirty="0"/>
              <a:t>Dott. Luca Zero</a:t>
            </a:r>
          </a:p>
        </p:txBody>
      </p:sp>
      <p:sp>
        <p:nvSpPr>
          <p:cNvPr id="34" name="CasellaDiTesto 33">
            <a:extLst>
              <a:ext uri="{FF2B5EF4-FFF2-40B4-BE49-F238E27FC236}">
                <a16:creationId xmlns:a16="http://schemas.microsoft.com/office/drawing/2014/main" id="{89A8781B-F6FE-4BCA-B328-59772933451E}"/>
              </a:ext>
            </a:extLst>
          </p:cNvPr>
          <p:cNvSpPr txBox="1"/>
          <p:nvPr/>
        </p:nvSpPr>
        <p:spPr>
          <a:xfrm>
            <a:off x="709118" y="5693262"/>
            <a:ext cx="3296825" cy="400110"/>
          </a:xfrm>
          <a:prstGeom prst="rect">
            <a:avLst/>
          </a:prstGeom>
          <a:noFill/>
        </p:spPr>
        <p:txBody>
          <a:bodyPr wrap="square" rtlCol="0">
            <a:spAutoFit/>
          </a:bodyPr>
          <a:lstStyle/>
          <a:p>
            <a:r>
              <a:rPr lang="it-IT" sz="2000" dirty="0"/>
              <a:t>Anno accademico 2018/2019</a:t>
            </a:r>
          </a:p>
        </p:txBody>
      </p:sp>
      <p:cxnSp>
        <p:nvCxnSpPr>
          <p:cNvPr id="36" name="Connettore diritto 35">
            <a:extLst>
              <a:ext uri="{FF2B5EF4-FFF2-40B4-BE49-F238E27FC236}">
                <a16:creationId xmlns:a16="http://schemas.microsoft.com/office/drawing/2014/main" id="{8A767F80-6F38-4EAE-9104-78C4F421962E}"/>
              </a:ext>
            </a:extLst>
          </p:cNvPr>
          <p:cNvCxnSpPr>
            <a:cxnSpLocks/>
          </p:cNvCxnSpPr>
          <p:nvPr/>
        </p:nvCxnSpPr>
        <p:spPr>
          <a:xfrm>
            <a:off x="839305" y="2909477"/>
            <a:ext cx="57041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401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Obiettivi</a:t>
            </a:r>
            <a:r>
              <a:rPr lang="en-US" sz="3600" dirty="0">
                <a:latin typeface="+mj-lt"/>
                <a:ea typeface="+mj-ea"/>
                <a:cs typeface="+mj-cs"/>
              </a:rPr>
              <a:t> e </a:t>
            </a:r>
            <a:r>
              <a:rPr lang="en-US" sz="3600" dirty="0" err="1">
                <a:latin typeface="+mj-lt"/>
                <a:ea typeface="+mj-ea"/>
                <a:cs typeface="+mj-cs"/>
              </a:rPr>
              <a:t>motivazioni</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30" name="CasellaDiTesto 29">
            <a:extLst>
              <a:ext uri="{FF2B5EF4-FFF2-40B4-BE49-F238E27FC236}">
                <a16:creationId xmlns:a16="http://schemas.microsoft.com/office/drawing/2014/main" id="{D3A44C32-208D-4420-AE99-23E6C6740695}"/>
              </a:ext>
            </a:extLst>
          </p:cNvPr>
          <p:cNvSpPr txBox="1"/>
          <p:nvPr/>
        </p:nvSpPr>
        <p:spPr>
          <a:xfrm>
            <a:off x="624114" y="2192294"/>
            <a:ext cx="4778829" cy="4164098"/>
          </a:xfrm>
          <a:prstGeom prst="rect">
            <a:avLst/>
          </a:prstGeom>
        </p:spPr>
        <p:txBody>
          <a:bodyPr vert="horz" lIns="91440" tIns="45720" rIns="91440" bIns="45720" rtlCol="0" anchor="ctr">
            <a:normAutofit fontScale="92500" lnSpcReduction="20000"/>
          </a:bodyPr>
          <a:lstStyle/>
          <a:p>
            <a:pPr marL="285750" indent="-228600">
              <a:lnSpc>
                <a:spcPct val="150000"/>
              </a:lnSpc>
              <a:spcAft>
                <a:spcPts val="600"/>
              </a:spcAft>
              <a:buFont typeface="Arial" panose="020B0604020202020204" pitchFamily="34" charset="0"/>
              <a:buChar char="•"/>
            </a:pPr>
            <a:r>
              <a:rPr lang="en-US" sz="2000" dirty="0" err="1">
                <a:solidFill>
                  <a:schemeClr val="bg1"/>
                </a:solidFill>
              </a:rPr>
              <a:t>Segnalazione</a:t>
            </a:r>
            <a:r>
              <a:rPr lang="en-US" sz="2000" dirty="0">
                <a:solidFill>
                  <a:schemeClr val="bg1"/>
                </a:solidFill>
              </a:rPr>
              <a:t> di </a:t>
            </a:r>
            <a:r>
              <a:rPr lang="en-US" sz="2000" dirty="0" err="1">
                <a:solidFill>
                  <a:schemeClr val="bg1"/>
                </a:solidFill>
              </a:rPr>
              <a:t>congestione</a:t>
            </a:r>
            <a:r>
              <a:rPr lang="en-US" sz="2000" dirty="0">
                <a:solidFill>
                  <a:schemeClr val="bg1"/>
                </a:solidFill>
              </a:rPr>
              <a:t> </a:t>
            </a:r>
            <a:r>
              <a:rPr lang="en-US" sz="2000" dirty="0" err="1">
                <a:solidFill>
                  <a:schemeClr val="bg1"/>
                </a:solidFill>
              </a:rPr>
              <a:t>pedonale</a:t>
            </a:r>
            <a:r>
              <a:rPr lang="en-US" sz="2000" dirty="0">
                <a:solidFill>
                  <a:schemeClr val="bg1"/>
                </a:solidFill>
              </a:rPr>
              <a:t> in </a:t>
            </a:r>
            <a:r>
              <a:rPr lang="en-US" sz="2000" dirty="0" err="1">
                <a:solidFill>
                  <a:schemeClr val="bg1"/>
                </a:solidFill>
              </a:rPr>
              <a:t>luoghi</a:t>
            </a:r>
            <a:r>
              <a:rPr lang="en-US" sz="2000" dirty="0">
                <a:solidFill>
                  <a:schemeClr val="bg1"/>
                </a:solidFill>
              </a:rPr>
              <a:t> </a:t>
            </a:r>
            <a:r>
              <a:rPr lang="en-US" sz="2000" dirty="0" err="1">
                <a:solidFill>
                  <a:schemeClr val="bg1"/>
                </a:solidFill>
              </a:rPr>
              <a:t>ristretti</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Prevenzione</a:t>
            </a:r>
            <a:r>
              <a:rPr lang="en-US" sz="2000" dirty="0">
                <a:solidFill>
                  <a:schemeClr val="bg1"/>
                </a:solidFill>
              </a:rPr>
              <a:t> di </a:t>
            </a:r>
            <a:r>
              <a:rPr lang="en-US" sz="2000" dirty="0" err="1">
                <a:solidFill>
                  <a:schemeClr val="bg1"/>
                </a:solidFill>
              </a:rPr>
              <a:t>situazioni</a:t>
            </a:r>
            <a:r>
              <a:rPr lang="en-US" sz="2000" dirty="0">
                <a:solidFill>
                  <a:schemeClr val="bg1"/>
                </a:solidFill>
              </a:rPr>
              <a:t> </a:t>
            </a:r>
            <a:r>
              <a:rPr lang="en-US" sz="2000" dirty="0" err="1">
                <a:solidFill>
                  <a:schemeClr val="bg1"/>
                </a:solidFill>
              </a:rPr>
              <a:t>pericolose</a:t>
            </a:r>
            <a:r>
              <a:rPr lang="en-US" sz="2000" dirty="0">
                <a:solidFill>
                  <a:schemeClr val="bg1"/>
                </a:solidFill>
              </a:rPr>
              <a:t> </a:t>
            </a:r>
            <a:r>
              <a:rPr lang="en-US" sz="2000" dirty="0" err="1">
                <a:solidFill>
                  <a:schemeClr val="bg1"/>
                </a:solidFill>
              </a:rPr>
              <a:t>causate</a:t>
            </a:r>
            <a:r>
              <a:rPr lang="en-US" sz="2000" dirty="0">
                <a:solidFill>
                  <a:schemeClr val="bg1"/>
                </a:solidFill>
              </a:rPr>
              <a:t> da </a:t>
            </a:r>
            <a:r>
              <a:rPr lang="en-US" sz="2000" dirty="0" err="1">
                <a:solidFill>
                  <a:schemeClr val="bg1"/>
                </a:solidFill>
              </a:rPr>
              <a:t>sovraffolamenti</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Classificazione</a:t>
            </a:r>
            <a:r>
              <a:rPr lang="en-US" sz="2000" dirty="0">
                <a:solidFill>
                  <a:schemeClr val="bg1"/>
                </a:solidFill>
              </a:rPr>
              <a:t> </a:t>
            </a:r>
            <a:r>
              <a:rPr lang="en-US" sz="2000" dirty="0" err="1">
                <a:solidFill>
                  <a:schemeClr val="bg1"/>
                </a:solidFill>
              </a:rPr>
              <a:t>traffico</a:t>
            </a:r>
            <a:r>
              <a:rPr lang="en-US" sz="2000" dirty="0">
                <a:solidFill>
                  <a:schemeClr val="bg1"/>
                </a:solidFill>
              </a:rPr>
              <a:t> </a:t>
            </a:r>
            <a:r>
              <a:rPr lang="en-US" sz="2000" dirty="0" err="1">
                <a:solidFill>
                  <a:schemeClr val="bg1"/>
                </a:solidFill>
              </a:rPr>
              <a:t>pedonale</a:t>
            </a:r>
            <a:r>
              <a:rPr lang="en-US" sz="2000" dirty="0">
                <a:solidFill>
                  <a:schemeClr val="bg1"/>
                </a:solidFill>
              </a:rPr>
              <a:t> in </a:t>
            </a:r>
            <a:r>
              <a:rPr lang="en-US" sz="2000" dirty="0" err="1">
                <a:solidFill>
                  <a:schemeClr val="bg1"/>
                </a:solidFill>
              </a:rPr>
              <a:t>tre</a:t>
            </a:r>
            <a:r>
              <a:rPr lang="en-US" sz="2000" dirty="0">
                <a:solidFill>
                  <a:schemeClr val="bg1"/>
                </a:solidFill>
              </a:rPr>
              <a:t> </a:t>
            </a:r>
            <a:r>
              <a:rPr lang="en-US" sz="2000" dirty="0" err="1">
                <a:solidFill>
                  <a:schemeClr val="bg1"/>
                </a:solidFill>
              </a:rPr>
              <a:t>livelli</a:t>
            </a:r>
            <a:r>
              <a:rPr lang="en-US" sz="2000" dirty="0">
                <a:solidFill>
                  <a:schemeClr val="bg1"/>
                </a:solidFill>
              </a:rPr>
              <a:t> di </a:t>
            </a:r>
            <a:r>
              <a:rPr lang="en-US" sz="2000" dirty="0" err="1">
                <a:solidFill>
                  <a:schemeClr val="bg1"/>
                </a:solidFill>
              </a:rPr>
              <a:t>affollamento</a:t>
            </a:r>
            <a:r>
              <a:rPr lang="en-US" sz="2000" dirty="0">
                <a:solidFill>
                  <a:schemeClr val="bg1"/>
                </a:solidFill>
              </a:rPr>
              <a:t>: libero, </a:t>
            </a:r>
            <a:r>
              <a:rPr lang="en-US" sz="2000" dirty="0" err="1">
                <a:solidFill>
                  <a:schemeClr val="bg1"/>
                </a:solidFill>
              </a:rPr>
              <a:t>affollato</a:t>
            </a:r>
            <a:r>
              <a:rPr lang="en-US" sz="2000" dirty="0">
                <a:solidFill>
                  <a:schemeClr val="bg1"/>
                </a:solidFill>
              </a:rPr>
              <a:t>,  a </a:t>
            </a:r>
            <a:r>
              <a:rPr lang="en-US" sz="2000" dirty="0" err="1">
                <a:solidFill>
                  <a:schemeClr val="bg1"/>
                </a:solidFill>
              </a:rPr>
              <a:t>rischio</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Realizzazione</a:t>
            </a:r>
            <a:r>
              <a:rPr lang="en-US" sz="2000" dirty="0">
                <a:solidFill>
                  <a:schemeClr val="bg1"/>
                </a:solidFill>
              </a:rPr>
              <a:t> e </a:t>
            </a:r>
            <a:r>
              <a:rPr lang="en-US" sz="2000" dirty="0" err="1">
                <a:solidFill>
                  <a:schemeClr val="bg1"/>
                </a:solidFill>
              </a:rPr>
              <a:t>installazione</a:t>
            </a:r>
            <a:r>
              <a:rPr lang="en-US" sz="2000" dirty="0">
                <a:solidFill>
                  <a:schemeClr val="bg1"/>
                </a:solidFill>
              </a:rPr>
              <a:t> di un </a:t>
            </a:r>
            <a:r>
              <a:rPr lang="en-US" sz="2000" dirty="0" err="1">
                <a:solidFill>
                  <a:schemeClr val="bg1"/>
                </a:solidFill>
              </a:rPr>
              <a:t>sistema</a:t>
            </a:r>
            <a:r>
              <a:rPr lang="en-US" sz="2000" dirty="0">
                <a:solidFill>
                  <a:schemeClr val="bg1"/>
                </a:solidFill>
              </a:rPr>
              <a:t> di </a:t>
            </a:r>
            <a:r>
              <a:rPr lang="en-US" sz="2000" dirty="0" err="1">
                <a:solidFill>
                  <a:schemeClr val="bg1"/>
                </a:solidFill>
              </a:rPr>
              <a:t>monitoraggio</a:t>
            </a:r>
            <a:r>
              <a:rPr lang="en-US" sz="2000" dirty="0">
                <a:solidFill>
                  <a:schemeClr val="bg1"/>
                </a:solidFill>
              </a:rPr>
              <a:t> </a:t>
            </a:r>
            <a:r>
              <a:rPr lang="en-US" sz="2000" dirty="0" err="1">
                <a:solidFill>
                  <a:schemeClr val="bg1"/>
                </a:solidFill>
              </a:rPr>
              <a:t>pedonale</a:t>
            </a:r>
            <a:r>
              <a:rPr lang="en-US" sz="2000" dirty="0">
                <a:solidFill>
                  <a:schemeClr val="bg1"/>
                </a:solidFill>
              </a:rPr>
              <a:t> </a:t>
            </a:r>
            <a:r>
              <a:rPr lang="en-US" sz="2000" dirty="0" err="1">
                <a:solidFill>
                  <a:schemeClr val="bg1"/>
                </a:solidFill>
              </a:rPr>
              <a:t>tramite</a:t>
            </a:r>
            <a:r>
              <a:rPr lang="en-US" sz="2000" dirty="0">
                <a:solidFill>
                  <a:schemeClr val="bg1"/>
                </a:solidFill>
              </a:rPr>
              <a:t> Wi-Fi</a:t>
            </a:r>
          </a:p>
        </p:txBody>
      </p:sp>
      <p:pic>
        <p:nvPicPr>
          <p:cNvPr id="43" name="Immagine 42" descr="Immagine che contiene cielo, esterni&#10;&#10;Descrizione generata automaticamente">
            <a:extLst>
              <a:ext uri="{FF2B5EF4-FFF2-40B4-BE49-F238E27FC236}">
                <a16:creationId xmlns:a16="http://schemas.microsoft.com/office/drawing/2014/main" id="{27ABF4D7-EE26-4E91-8FB6-E9FA6E70EB86}"/>
              </a:ext>
            </a:extLst>
          </p:cNvPr>
          <p:cNvPicPr>
            <a:picLocks noChangeAspect="1"/>
          </p:cNvPicPr>
          <p:nvPr/>
        </p:nvPicPr>
        <p:blipFill rotWithShape="1">
          <a:blip r:embed="rId6">
            <a:duotone>
              <a:prstClr val="black"/>
              <a:srgbClr val="C1C1C1">
                <a:tint val="45000"/>
                <a:satMod val="400000"/>
              </a:srgbClr>
            </a:duotone>
            <a:extLst>
              <a:ext uri="{28A0092B-C50C-407E-A947-70E740481C1C}">
                <a14:useLocalDpi xmlns:a14="http://schemas.microsoft.com/office/drawing/2010/main" val="0"/>
              </a:ext>
            </a:extLst>
          </a:blip>
          <a:srcRect l="9812" t="11932" r="8462"/>
          <a:stretch/>
        </p:blipFill>
        <p:spPr>
          <a:xfrm>
            <a:off x="7283017" y="2855814"/>
            <a:ext cx="4680383" cy="2837059"/>
          </a:xfrm>
          <a:prstGeom prst="rect">
            <a:avLst/>
          </a:prstGeom>
        </p:spPr>
      </p:pic>
      <p:cxnSp>
        <p:nvCxnSpPr>
          <p:cNvPr id="7" name="Connettore diritto 6">
            <a:extLst>
              <a:ext uri="{FF2B5EF4-FFF2-40B4-BE49-F238E27FC236}">
                <a16:creationId xmlns:a16="http://schemas.microsoft.com/office/drawing/2014/main" id="{430FA5D7-8394-4C18-A678-7E4424E72395}"/>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433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9" name="CasellaDiTesto 28">
            <a:extLst>
              <a:ext uri="{FF2B5EF4-FFF2-40B4-BE49-F238E27FC236}">
                <a16:creationId xmlns:a16="http://schemas.microsoft.com/office/drawing/2014/main" id="{7A0CAA8E-83F0-4D6F-A203-3A49D7472709}"/>
              </a:ext>
            </a:extLst>
          </p:cNvPr>
          <p:cNvSpPr txBox="1"/>
          <p:nvPr/>
        </p:nvSpPr>
        <p:spPr>
          <a:xfrm>
            <a:off x="624114" y="1986033"/>
            <a:ext cx="4836886" cy="457662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err="1">
                <a:solidFill>
                  <a:schemeClr val="bg1"/>
                </a:solidFill>
              </a:rPr>
              <a:t>Videocamere</a:t>
            </a:r>
            <a:endParaRPr lang="en-US" sz="2000" b="1"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Registrano</a:t>
            </a:r>
            <a:r>
              <a:rPr lang="en-US" sz="2000" dirty="0">
                <a:solidFill>
                  <a:schemeClr val="bg1"/>
                </a:solidFill>
              </a:rPr>
              <a:t>  </a:t>
            </a:r>
            <a:r>
              <a:rPr lang="en-US" sz="2000" dirty="0" err="1">
                <a:solidFill>
                  <a:schemeClr val="bg1"/>
                </a:solidFill>
              </a:rPr>
              <a:t>immagini</a:t>
            </a:r>
            <a:r>
              <a:rPr lang="en-US" sz="2000" dirty="0">
                <a:solidFill>
                  <a:schemeClr val="bg1"/>
                </a:solidFill>
              </a:rPr>
              <a:t> RGB o in </a:t>
            </a:r>
            <a:r>
              <a:rPr lang="en-US" sz="2000" dirty="0" err="1">
                <a:solidFill>
                  <a:schemeClr val="bg1"/>
                </a:solidFill>
              </a:rPr>
              <a:t>scala</a:t>
            </a:r>
            <a:r>
              <a:rPr lang="en-US" sz="2000" dirty="0">
                <a:solidFill>
                  <a:schemeClr val="bg1"/>
                </a:solidFill>
              </a:rPr>
              <a:t> di grigio</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Rilevazione</a:t>
            </a:r>
            <a:r>
              <a:rPr lang="en-US" sz="2000" dirty="0">
                <a:solidFill>
                  <a:schemeClr val="bg1"/>
                </a:solidFill>
              </a:rPr>
              <a:t> del foreground: frame differencing / background subtraction</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macroscopico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ROI (Region of Interest)</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Precisione</a:t>
            </a:r>
            <a:r>
              <a:rPr lang="en-US" sz="2000" dirty="0">
                <a:solidFill>
                  <a:schemeClr val="bg1"/>
                </a:solidFill>
              </a:rPr>
              <a:t> </a:t>
            </a:r>
            <a:r>
              <a:rPr lang="en-US" sz="2000" dirty="0" err="1">
                <a:solidFill>
                  <a:schemeClr val="bg1"/>
                </a:solidFill>
              </a:rPr>
              <a:t>cala</a:t>
            </a:r>
            <a:r>
              <a:rPr lang="en-US" sz="2000" dirty="0">
                <a:solidFill>
                  <a:schemeClr val="bg1"/>
                </a:solidFill>
              </a:rPr>
              <a:t> con </a:t>
            </a:r>
            <a:r>
              <a:rPr lang="en-US" sz="2000" dirty="0" err="1">
                <a:solidFill>
                  <a:schemeClr val="bg1"/>
                </a:solidFill>
              </a:rPr>
              <a:t>grandi</a:t>
            </a:r>
            <a:r>
              <a:rPr lang="en-US" sz="2000" dirty="0">
                <a:solidFill>
                  <a:schemeClr val="bg1"/>
                </a:solidFill>
              </a:rPr>
              <a:t> masse</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Problemi</a:t>
            </a:r>
            <a:r>
              <a:rPr lang="en-US" sz="2000" dirty="0">
                <a:solidFill>
                  <a:schemeClr val="bg1"/>
                </a:solidFill>
              </a:rPr>
              <a:t> di privacy</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Problemi</a:t>
            </a:r>
            <a:r>
              <a:rPr lang="en-US" sz="2000" dirty="0">
                <a:solidFill>
                  <a:schemeClr val="bg1"/>
                </a:solidFill>
              </a:rPr>
              <a:t> </a:t>
            </a:r>
            <a:r>
              <a:rPr lang="en-US" sz="2000" dirty="0" err="1">
                <a:solidFill>
                  <a:schemeClr val="bg1"/>
                </a:solidFill>
              </a:rPr>
              <a:t>estetici</a:t>
            </a:r>
            <a:r>
              <a:rPr lang="en-US" sz="2000" dirty="0">
                <a:solidFill>
                  <a:schemeClr val="bg1"/>
                </a:solidFill>
              </a:rPr>
              <a:t> e </a:t>
            </a:r>
            <a:r>
              <a:rPr lang="en-US" sz="2000" dirty="0" err="1">
                <a:solidFill>
                  <a:schemeClr val="bg1"/>
                </a:solidFill>
              </a:rPr>
              <a:t>funzionali</a:t>
            </a:r>
            <a:r>
              <a:rPr lang="en-US" sz="2000" dirty="0">
                <a:solidFill>
                  <a:schemeClr val="bg1"/>
                </a:solidFill>
              </a:rPr>
              <a:t> di </a:t>
            </a:r>
            <a:r>
              <a:rPr lang="en-US" sz="2000" dirty="0" err="1">
                <a:solidFill>
                  <a:schemeClr val="bg1"/>
                </a:solidFill>
              </a:rPr>
              <a:t>posizionamento</a:t>
            </a:r>
            <a:r>
              <a:rPr lang="en-US" sz="2000" dirty="0">
                <a:solidFill>
                  <a:schemeClr val="bg1"/>
                </a:solidFill>
              </a:rPr>
              <a:t> (</a:t>
            </a:r>
            <a:r>
              <a:rPr lang="en-US" sz="2000" dirty="0" err="1">
                <a:solidFill>
                  <a:schemeClr val="bg1"/>
                </a:solidFill>
              </a:rPr>
              <a:t>occlusioni</a:t>
            </a:r>
            <a:r>
              <a:rPr lang="en-US" sz="2000" dirty="0">
                <a:solidFill>
                  <a:schemeClr val="bg1"/>
                </a:solidFill>
              </a:rPr>
              <a:t>/</a:t>
            </a:r>
            <a:r>
              <a:rPr lang="en-US" sz="2000" dirty="0" err="1">
                <a:solidFill>
                  <a:schemeClr val="bg1"/>
                </a:solidFill>
              </a:rPr>
              <a:t>illuminazione</a:t>
            </a:r>
            <a:r>
              <a:rPr lang="en-US" sz="2000" dirty="0">
                <a:solidFill>
                  <a:schemeClr val="bg1"/>
                </a:solidFill>
              </a:rPr>
              <a:t>)</a:t>
            </a:r>
          </a:p>
        </p:txBody>
      </p:sp>
      <p:pic>
        <p:nvPicPr>
          <p:cNvPr id="9" name="Immagine 8">
            <a:extLst>
              <a:ext uri="{FF2B5EF4-FFF2-40B4-BE49-F238E27FC236}">
                <a16:creationId xmlns:a16="http://schemas.microsoft.com/office/drawing/2014/main" id="{9DB03A45-4B02-432E-B9CD-864E33670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770" y="1834370"/>
            <a:ext cx="3160744" cy="2356531"/>
          </a:xfrm>
          <a:prstGeom prst="rect">
            <a:avLst/>
          </a:prstGeom>
        </p:spPr>
      </p:pic>
      <p:sp>
        <p:nvSpPr>
          <p:cNvPr id="16" name="Freccia circolare in giù 15">
            <a:extLst>
              <a:ext uri="{FF2B5EF4-FFF2-40B4-BE49-F238E27FC236}">
                <a16:creationId xmlns:a16="http://schemas.microsoft.com/office/drawing/2014/main" id="{F3CE3C08-8982-4E8D-97B9-EE53B127A7AE}"/>
              </a:ext>
            </a:extLst>
          </p:cNvPr>
          <p:cNvSpPr/>
          <p:nvPr/>
        </p:nvSpPr>
        <p:spPr>
          <a:xfrm rot="18634347">
            <a:off x="7596708" y="2742514"/>
            <a:ext cx="2099744" cy="1480599"/>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7" name="Immagine 6" descr="Immagine che contiene edificio&#10;&#10;Descrizione generata automaticamente">
            <a:extLst>
              <a:ext uri="{FF2B5EF4-FFF2-40B4-BE49-F238E27FC236}">
                <a16:creationId xmlns:a16="http://schemas.microsoft.com/office/drawing/2014/main" id="{726D1620-9CDD-4178-BD9D-98EC3A10B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2" y="4215337"/>
            <a:ext cx="3160744" cy="2347317"/>
          </a:xfrm>
          <a:prstGeom prst="rect">
            <a:avLst/>
          </a:prstGeom>
        </p:spPr>
      </p:pic>
      <p:pic>
        <p:nvPicPr>
          <p:cNvPr id="18" name="Immagine 17">
            <a:extLst>
              <a:ext uri="{FF2B5EF4-FFF2-40B4-BE49-F238E27FC236}">
                <a16:creationId xmlns:a16="http://schemas.microsoft.com/office/drawing/2014/main" id="{C2463A63-E619-4D4E-94A0-3C1EA81DD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9" name="Immagine 18">
            <a:extLst>
              <a:ext uri="{FF2B5EF4-FFF2-40B4-BE49-F238E27FC236}">
                <a16:creationId xmlns:a16="http://schemas.microsoft.com/office/drawing/2014/main" id="{15113D24-1564-431E-B590-0D30F6867FC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20" name="Connettore diritto 19">
            <a:extLst>
              <a:ext uri="{FF2B5EF4-FFF2-40B4-BE49-F238E27FC236}">
                <a16:creationId xmlns:a16="http://schemas.microsoft.com/office/drawing/2014/main" id="{34F8801A-5ABF-40A2-B25A-E78CAC41C4BF}"/>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7582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8" name="CasellaDiTesto 27">
            <a:extLst>
              <a:ext uri="{FF2B5EF4-FFF2-40B4-BE49-F238E27FC236}">
                <a16:creationId xmlns:a16="http://schemas.microsoft.com/office/drawing/2014/main" id="{7663575F-CB2A-47A3-A8E0-DEE0E07DAD35}"/>
              </a:ext>
            </a:extLst>
          </p:cNvPr>
          <p:cNvSpPr txBox="1"/>
          <p:nvPr/>
        </p:nvSpPr>
        <p:spPr>
          <a:xfrm>
            <a:off x="624114" y="2029576"/>
            <a:ext cx="4532086" cy="448953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err="1">
                <a:solidFill>
                  <a:schemeClr val="bg1"/>
                </a:solidFill>
              </a:rPr>
              <a:t>Videocamere</a:t>
            </a:r>
            <a:r>
              <a:rPr lang="en-US" sz="2000" b="1" dirty="0">
                <a:solidFill>
                  <a:schemeClr val="bg1"/>
                </a:solidFill>
              </a:rPr>
              <a:t> </a:t>
            </a:r>
            <a:r>
              <a:rPr lang="en-US" sz="2000" b="1" dirty="0" err="1">
                <a:solidFill>
                  <a:schemeClr val="bg1"/>
                </a:solidFill>
              </a:rPr>
              <a:t>stereoscopiche</a:t>
            </a:r>
            <a:endParaRPr lang="en-US" sz="2000" b="1"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Registrano</a:t>
            </a:r>
            <a:r>
              <a:rPr lang="en-US" sz="2000" dirty="0">
                <a:solidFill>
                  <a:schemeClr val="bg1"/>
                </a:solidFill>
              </a:rPr>
              <a:t>  </a:t>
            </a:r>
            <a:r>
              <a:rPr lang="en-US" sz="2000" dirty="0" err="1">
                <a:solidFill>
                  <a:schemeClr val="bg1"/>
                </a:solidFill>
              </a:rPr>
              <a:t>immagini</a:t>
            </a:r>
            <a:r>
              <a:rPr lang="en-US" sz="2000" dirty="0">
                <a:solidFill>
                  <a:schemeClr val="bg1"/>
                </a:solidFill>
              </a:rPr>
              <a:t> RGB o in </a:t>
            </a:r>
            <a:r>
              <a:rPr lang="en-US" sz="2000" dirty="0" err="1">
                <a:solidFill>
                  <a:schemeClr val="bg1"/>
                </a:solidFill>
              </a:rPr>
              <a:t>scala</a:t>
            </a:r>
            <a:r>
              <a:rPr lang="en-US" sz="2000" dirty="0">
                <a:solidFill>
                  <a:schemeClr val="bg1"/>
                </a:solidFill>
              </a:rPr>
              <a:t> di grigio</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microscopico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LOI (Line of Interest)</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Stessi</a:t>
            </a:r>
            <a:r>
              <a:rPr lang="en-US" sz="2000" dirty="0">
                <a:solidFill>
                  <a:schemeClr val="bg1"/>
                </a:solidFill>
              </a:rPr>
              <a:t> </a:t>
            </a:r>
            <a:r>
              <a:rPr lang="en-US" sz="2000" dirty="0" err="1">
                <a:solidFill>
                  <a:schemeClr val="bg1"/>
                </a:solidFill>
              </a:rPr>
              <a:t>lati</a:t>
            </a:r>
            <a:r>
              <a:rPr lang="en-US" sz="2000" dirty="0">
                <a:solidFill>
                  <a:schemeClr val="bg1"/>
                </a:solidFill>
              </a:rPr>
              <a:t> </a:t>
            </a:r>
            <a:r>
              <a:rPr lang="en-US" sz="2000" dirty="0" err="1">
                <a:solidFill>
                  <a:schemeClr val="bg1"/>
                </a:solidFill>
              </a:rPr>
              <a:t>negativi</a:t>
            </a:r>
            <a:r>
              <a:rPr lang="en-US" sz="2000" dirty="0">
                <a:solidFill>
                  <a:schemeClr val="bg1"/>
                </a:solidFill>
              </a:rPr>
              <a:t> </a:t>
            </a:r>
            <a:r>
              <a:rPr lang="en-US" sz="2000" dirty="0" err="1">
                <a:solidFill>
                  <a:schemeClr val="bg1"/>
                </a:solidFill>
              </a:rPr>
              <a:t>delle</a:t>
            </a:r>
            <a:r>
              <a:rPr lang="en-US" sz="2000" dirty="0">
                <a:solidFill>
                  <a:schemeClr val="bg1"/>
                </a:solidFill>
              </a:rPr>
              <a:t> </a:t>
            </a:r>
            <a:r>
              <a:rPr lang="en-US" sz="2000" dirty="0" err="1">
                <a:solidFill>
                  <a:schemeClr val="bg1"/>
                </a:solidFill>
              </a:rPr>
              <a:t>videocamere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Posizionamento</a:t>
            </a:r>
            <a:r>
              <a:rPr lang="en-US" sz="2000" dirty="0">
                <a:solidFill>
                  <a:schemeClr val="bg1"/>
                </a:solidFill>
              </a:rPr>
              <a:t> </a:t>
            </a:r>
            <a:r>
              <a:rPr lang="en-US" sz="2000" dirty="0" err="1">
                <a:solidFill>
                  <a:schemeClr val="bg1"/>
                </a:solidFill>
              </a:rPr>
              <a:t>sulla</a:t>
            </a:r>
            <a:r>
              <a:rPr lang="en-US" sz="2000" dirty="0">
                <a:solidFill>
                  <a:schemeClr val="bg1"/>
                </a:solidFill>
              </a:rPr>
              <a:t> </a:t>
            </a:r>
            <a:r>
              <a:rPr lang="en-US" sz="2000" dirty="0" err="1">
                <a:solidFill>
                  <a:schemeClr val="bg1"/>
                </a:solidFill>
              </a:rPr>
              <a:t>verticale</a:t>
            </a:r>
            <a:r>
              <a:rPr lang="en-US" sz="2000" dirty="0">
                <a:solidFill>
                  <a:schemeClr val="bg1"/>
                </a:solidFill>
              </a:rPr>
              <a:t> </a:t>
            </a:r>
            <a:r>
              <a:rPr lang="en-US" sz="2000" dirty="0" err="1">
                <a:solidFill>
                  <a:schemeClr val="bg1"/>
                </a:solidFill>
              </a:rPr>
              <a:t>dei</a:t>
            </a:r>
            <a:r>
              <a:rPr lang="en-US" sz="2000" dirty="0">
                <a:solidFill>
                  <a:schemeClr val="bg1"/>
                </a:solidFill>
              </a:rPr>
              <a:t> </a:t>
            </a:r>
            <a:r>
              <a:rPr lang="en-US" sz="2000" dirty="0" err="1">
                <a:solidFill>
                  <a:schemeClr val="bg1"/>
                </a:solidFill>
              </a:rPr>
              <a:t>varchi</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Poco</a:t>
            </a:r>
            <a:r>
              <a:rPr lang="en-US" sz="2000" dirty="0">
                <a:solidFill>
                  <a:schemeClr val="bg1"/>
                </a:solidFill>
              </a:rPr>
              <a:t> </a:t>
            </a:r>
            <a:r>
              <a:rPr lang="en-US" sz="2000" dirty="0" err="1">
                <a:solidFill>
                  <a:schemeClr val="bg1"/>
                </a:solidFill>
              </a:rPr>
              <a:t>applicabile</a:t>
            </a:r>
            <a:r>
              <a:rPr lang="en-US" sz="2000" dirty="0">
                <a:solidFill>
                  <a:schemeClr val="bg1"/>
                </a:solidFill>
              </a:rPr>
              <a:t> ad un </a:t>
            </a:r>
            <a:r>
              <a:rPr lang="en-US" sz="2000" dirty="0" err="1">
                <a:solidFill>
                  <a:schemeClr val="bg1"/>
                </a:solidFill>
              </a:rPr>
              <a:t>ambiente</a:t>
            </a:r>
            <a:r>
              <a:rPr lang="en-US" sz="2000" dirty="0">
                <a:solidFill>
                  <a:schemeClr val="bg1"/>
                </a:solidFill>
              </a:rPr>
              <a:t> </a:t>
            </a:r>
            <a:r>
              <a:rPr lang="en-US" sz="2000" dirty="0" err="1">
                <a:solidFill>
                  <a:schemeClr val="bg1"/>
                </a:solidFill>
              </a:rPr>
              <a:t>aperto</a:t>
            </a:r>
            <a:r>
              <a:rPr lang="en-US" sz="2000" dirty="0">
                <a:solidFill>
                  <a:schemeClr val="bg1"/>
                </a:solidFill>
              </a:rPr>
              <a:t> con </a:t>
            </a:r>
            <a:r>
              <a:rPr lang="en-US" sz="2000" dirty="0" err="1">
                <a:solidFill>
                  <a:schemeClr val="bg1"/>
                </a:solidFill>
              </a:rPr>
              <a:t>molteplici</a:t>
            </a:r>
            <a:r>
              <a:rPr lang="en-US" sz="2000" dirty="0">
                <a:solidFill>
                  <a:schemeClr val="bg1"/>
                </a:solidFill>
              </a:rPr>
              <a:t> vie di </a:t>
            </a:r>
            <a:r>
              <a:rPr lang="en-US" sz="2000" dirty="0" err="1">
                <a:solidFill>
                  <a:schemeClr val="bg1"/>
                </a:solidFill>
              </a:rPr>
              <a:t>fuga</a:t>
            </a: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7" name="Immagine 6">
            <a:extLst>
              <a:ext uri="{FF2B5EF4-FFF2-40B4-BE49-F238E27FC236}">
                <a16:creationId xmlns:a16="http://schemas.microsoft.com/office/drawing/2014/main" id="{F23985D8-2F7C-437D-A147-12AD2EECE22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630" r="89769">
                        <a14:foregroundMark x1="11221" y1="61818" x2="68317" y2="51364"/>
                        <a14:foregroundMark x1="68317" y1="51364" x2="42904" y2="33636"/>
                        <a14:foregroundMark x1="42904" y1="33636" x2="18812" y2="53636"/>
                        <a14:foregroundMark x1="18812" y1="53636" x2="41584" y2="73636"/>
                        <a14:foregroundMark x1="41584" y1="73636" x2="68317" y2="69091"/>
                        <a14:foregroundMark x1="68317" y1="69091" x2="80198" y2="53182"/>
                        <a14:foregroundMark x1="76238" y1="60000" x2="88779" y2="48182"/>
                        <a14:foregroundMark x1="30363" y1="60909" x2="9241" y2="44545"/>
                        <a14:foregroundMark x1="12541" y1="65909" x2="18152" y2="44545"/>
                        <a14:foregroundMark x1="12541" y1="57273" x2="16172" y2="65000"/>
                        <a14:foregroundMark x1="15512" y1="64091" x2="7591" y2="36818"/>
                        <a14:foregroundMark x1="10561" y1="73636" x2="13531" y2="73636"/>
                        <a14:foregroundMark x1="11221" y1="73636" x2="3630" y2="62727"/>
                        <a14:foregroundMark x1="17162" y1="75000" x2="30363" y2="75909"/>
                        <a14:foregroundMark x1="78878" y1="74091" x2="87129" y2="67273"/>
                        <a14:foregroundMark x1="12871" y1="72727" x2="3960" y2="62727"/>
                        <a14:foregroundMark x1="12541" y1="73636" x2="4290" y2="64545"/>
                      </a14:backgroundRemoval>
                    </a14:imgEffect>
                  </a14:imgLayer>
                </a14:imgProps>
              </a:ext>
              <a:ext uri="{28A0092B-C50C-407E-A947-70E740481C1C}">
                <a14:useLocalDpi xmlns:a14="http://schemas.microsoft.com/office/drawing/2010/main" val="0"/>
              </a:ext>
            </a:extLst>
          </a:blip>
          <a:stretch>
            <a:fillRect/>
          </a:stretch>
        </p:blipFill>
        <p:spPr>
          <a:xfrm>
            <a:off x="6338332" y="4274343"/>
            <a:ext cx="3543298" cy="2572691"/>
          </a:xfrm>
          <a:prstGeom prst="rect">
            <a:avLst/>
          </a:prstGeom>
        </p:spPr>
      </p:pic>
      <p:pic>
        <p:nvPicPr>
          <p:cNvPr id="9" name="Immagine 8">
            <a:extLst>
              <a:ext uri="{FF2B5EF4-FFF2-40B4-BE49-F238E27FC236}">
                <a16:creationId xmlns:a16="http://schemas.microsoft.com/office/drawing/2014/main" id="{CC495647-0E16-4542-971A-BD434AA33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376" y="2298771"/>
            <a:ext cx="3786089" cy="2210950"/>
          </a:xfrm>
          <a:prstGeom prst="rect">
            <a:avLst/>
          </a:prstGeom>
        </p:spPr>
      </p:pic>
      <p:pic>
        <p:nvPicPr>
          <p:cNvPr id="11" name="Immagine 10">
            <a:extLst>
              <a:ext uri="{FF2B5EF4-FFF2-40B4-BE49-F238E27FC236}">
                <a16:creationId xmlns:a16="http://schemas.microsoft.com/office/drawing/2014/main" id="{453785E7-33A3-40CA-B14A-C53F636529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6F51553C-ED8F-4A13-A3B9-6E74B2435B4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3" name="Connettore diritto 12">
            <a:extLst>
              <a:ext uri="{FF2B5EF4-FFF2-40B4-BE49-F238E27FC236}">
                <a16:creationId xmlns:a16="http://schemas.microsoft.com/office/drawing/2014/main" id="{B4989914-0ED6-4FF2-A598-7850FDE102DA}"/>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869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7" name="CasellaDiTesto 26">
            <a:extLst>
              <a:ext uri="{FF2B5EF4-FFF2-40B4-BE49-F238E27FC236}">
                <a16:creationId xmlns:a16="http://schemas.microsoft.com/office/drawing/2014/main" id="{7703B4AE-5340-43A5-9605-2ECBDF965F05}"/>
              </a:ext>
            </a:extLst>
          </p:cNvPr>
          <p:cNvSpPr txBox="1"/>
          <p:nvPr/>
        </p:nvSpPr>
        <p:spPr>
          <a:xfrm>
            <a:off x="624114" y="2192295"/>
            <a:ext cx="5033840" cy="4164098"/>
          </a:xfrm>
          <a:prstGeom prst="rect">
            <a:avLst/>
          </a:prstGeom>
        </p:spPr>
        <p:txBody>
          <a:bodyPr vert="horz" lIns="91440" tIns="45720" rIns="91440" bIns="45720" rtlCol="0" anchor="ctr">
            <a:normAutofit/>
          </a:bodyPr>
          <a:lstStyle/>
          <a:p>
            <a:pPr marL="285750" indent="-228600">
              <a:lnSpc>
                <a:spcPct val="150000"/>
              </a:lnSpc>
              <a:spcAft>
                <a:spcPts val="600"/>
              </a:spcAft>
              <a:buFont typeface="Arial" panose="020B0604020202020204" pitchFamily="34" charset="0"/>
              <a:buChar char="•"/>
            </a:pPr>
            <a:r>
              <a:rPr lang="en-US" sz="2000" b="1" dirty="0">
                <a:solidFill>
                  <a:schemeClr val="bg1"/>
                </a:solidFill>
              </a:rPr>
              <a:t>Laser e </a:t>
            </a:r>
            <a:r>
              <a:rPr lang="en-US" sz="2000" b="1" dirty="0" err="1">
                <a:solidFill>
                  <a:schemeClr val="bg1"/>
                </a:solidFill>
              </a:rPr>
              <a:t>infrarossi</a:t>
            </a:r>
            <a:endParaRPr lang="en-US" sz="2000" b="1" dirty="0">
              <a:solidFill>
                <a:schemeClr val="bg1"/>
              </a:solidFill>
            </a:endParaRPr>
          </a:p>
          <a:p>
            <a:pPr marL="914400" lvl="1" indent="-228600">
              <a:lnSpc>
                <a:spcPct val="15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microscopico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LOI (Line of Interest)</a:t>
            </a:r>
          </a:p>
          <a:p>
            <a:pPr marL="914400" lvl="1" indent="-228600">
              <a:lnSpc>
                <a:spcPct val="150000"/>
              </a:lnSpc>
              <a:spcAft>
                <a:spcPts val="600"/>
              </a:spcAft>
              <a:buFont typeface="Arial" panose="020B0604020202020204" pitchFamily="34" charset="0"/>
              <a:buChar char="•"/>
            </a:pPr>
            <a:r>
              <a:rPr lang="en-US" sz="2000" dirty="0">
                <a:solidFill>
                  <a:schemeClr val="bg1"/>
                </a:solidFill>
              </a:rPr>
              <a:t>Non </a:t>
            </a:r>
            <a:r>
              <a:rPr lang="en-US" sz="2000" dirty="0" err="1">
                <a:solidFill>
                  <a:schemeClr val="bg1"/>
                </a:solidFill>
              </a:rPr>
              <a:t>sono</a:t>
            </a:r>
            <a:r>
              <a:rPr lang="en-US" sz="2000" dirty="0">
                <a:solidFill>
                  <a:schemeClr val="bg1"/>
                </a:solidFill>
              </a:rPr>
              <a:t> </a:t>
            </a:r>
            <a:r>
              <a:rPr lang="en-US" sz="2000" dirty="0" err="1">
                <a:solidFill>
                  <a:schemeClr val="bg1"/>
                </a:solidFill>
              </a:rPr>
              <a:t>necessarie</a:t>
            </a:r>
            <a:r>
              <a:rPr lang="en-US" sz="2000" dirty="0">
                <a:solidFill>
                  <a:schemeClr val="bg1"/>
                </a:solidFill>
              </a:rPr>
              <a:t> </a:t>
            </a:r>
            <a:r>
              <a:rPr lang="en-US" sz="2000" dirty="0" err="1">
                <a:solidFill>
                  <a:schemeClr val="bg1"/>
                </a:solidFill>
              </a:rPr>
              <a:t>immagini</a:t>
            </a:r>
            <a:r>
              <a:rPr lang="en-US" sz="2000" dirty="0">
                <a:solidFill>
                  <a:schemeClr val="bg1"/>
                </a:solidFill>
              </a:rPr>
              <a:t> ad </a:t>
            </a:r>
            <a:r>
              <a:rPr lang="en-US" sz="2000" dirty="0" err="1">
                <a:solidFill>
                  <a:schemeClr val="bg1"/>
                </a:solidFill>
              </a:rPr>
              <a:t>alta</a:t>
            </a:r>
            <a:r>
              <a:rPr lang="en-US" sz="2000" dirty="0">
                <a:solidFill>
                  <a:schemeClr val="bg1"/>
                </a:solidFill>
              </a:rPr>
              <a:t> </a:t>
            </a:r>
            <a:r>
              <a:rPr lang="en-US" sz="2000" dirty="0" err="1">
                <a:solidFill>
                  <a:schemeClr val="bg1"/>
                </a:solidFill>
              </a:rPr>
              <a:t>risoluzione</a:t>
            </a:r>
            <a:r>
              <a:rPr lang="en-US" sz="2000" dirty="0">
                <a:solidFill>
                  <a:schemeClr val="bg1"/>
                </a:solidFill>
              </a:rPr>
              <a:t>. </a:t>
            </a:r>
            <a:r>
              <a:rPr lang="en-US" sz="2000" dirty="0" err="1">
                <a:solidFill>
                  <a:schemeClr val="bg1"/>
                </a:solidFill>
              </a:rPr>
              <a:t>Computazione</a:t>
            </a:r>
            <a:r>
              <a:rPr lang="en-US" sz="2000" dirty="0">
                <a:solidFill>
                  <a:schemeClr val="bg1"/>
                </a:solidFill>
              </a:rPr>
              <a:t> </a:t>
            </a:r>
            <a:r>
              <a:rPr lang="en-US" sz="2000" dirty="0" err="1">
                <a:solidFill>
                  <a:schemeClr val="bg1"/>
                </a:solidFill>
              </a:rPr>
              <a:t>alleggerita</a:t>
            </a:r>
            <a:endParaRPr lang="en-US" sz="2000" dirty="0">
              <a:solidFill>
                <a:schemeClr val="bg1"/>
              </a:solidFill>
            </a:endParaRPr>
          </a:p>
          <a:p>
            <a:pPr marL="914400" lvl="1" indent="-228600">
              <a:lnSpc>
                <a:spcPct val="150000"/>
              </a:lnSpc>
              <a:spcAft>
                <a:spcPts val="600"/>
              </a:spcAft>
              <a:buFont typeface="Arial" panose="020B0604020202020204" pitchFamily="34" charset="0"/>
              <a:buChar char="•"/>
            </a:pPr>
            <a:r>
              <a:rPr lang="en-US" sz="2000" dirty="0" err="1">
                <a:solidFill>
                  <a:schemeClr val="bg1"/>
                </a:solidFill>
              </a:rPr>
              <a:t>Più</a:t>
            </a:r>
            <a:r>
              <a:rPr lang="en-US" sz="2000" dirty="0">
                <a:solidFill>
                  <a:schemeClr val="bg1"/>
                </a:solidFill>
              </a:rPr>
              <a:t> </a:t>
            </a:r>
            <a:r>
              <a:rPr lang="en-US" sz="2000" dirty="0" err="1">
                <a:solidFill>
                  <a:schemeClr val="bg1"/>
                </a:solidFill>
              </a:rPr>
              <a:t>accessibili</a:t>
            </a:r>
            <a:r>
              <a:rPr lang="en-US" sz="2000" dirty="0">
                <a:solidFill>
                  <a:schemeClr val="bg1"/>
                </a:solidFill>
              </a:rPr>
              <a:t>. </a:t>
            </a:r>
            <a:r>
              <a:rPr lang="en-US" sz="2000" dirty="0" err="1">
                <a:solidFill>
                  <a:schemeClr val="bg1"/>
                </a:solidFill>
              </a:rPr>
              <a:t>Soluzioni</a:t>
            </a:r>
            <a:r>
              <a:rPr lang="en-US" sz="2000" dirty="0">
                <a:solidFill>
                  <a:schemeClr val="bg1"/>
                </a:solidFill>
              </a:rPr>
              <a:t> </a:t>
            </a:r>
            <a:r>
              <a:rPr lang="en-US" sz="2000" dirty="0" err="1">
                <a:solidFill>
                  <a:schemeClr val="bg1"/>
                </a:solidFill>
              </a:rPr>
              <a:t>sul</a:t>
            </a:r>
            <a:r>
              <a:rPr lang="en-US" sz="2000" dirty="0">
                <a:solidFill>
                  <a:schemeClr val="bg1"/>
                </a:solidFill>
              </a:rPr>
              <a:t> </a:t>
            </a:r>
            <a:r>
              <a:rPr lang="en-US" sz="2000" dirty="0" err="1">
                <a:solidFill>
                  <a:schemeClr val="bg1"/>
                </a:solidFill>
              </a:rPr>
              <a:t>mercato</a:t>
            </a:r>
            <a:endParaRPr lang="en-US" sz="2000" dirty="0">
              <a:solidFill>
                <a:schemeClr val="bg1"/>
              </a:solidFill>
            </a:endParaRPr>
          </a:p>
        </p:txBody>
      </p:sp>
      <p:pic>
        <p:nvPicPr>
          <p:cNvPr id="7" name="Immagine 6" descr="Immagine che contiene edificio, esterni, strada, terra&#10;&#10;Descrizione generata automaticamente">
            <a:extLst>
              <a:ext uri="{FF2B5EF4-FFF2-40B4-BE49-F238E27FC236}">
                <a16:creationId xmlns:a16="http://schemas.microsoft.com/office/drawing/2014/main" id="{F2AF1A91-E315-476F-93F3-CC3CD84BA257}"/>
              </a:ext>
            </a:extLst>
          </p:cNvPr>
          <p:cNvPicPr>
            <a:picLocks noChangeAspect="1"/>
          </p:cNvPicPr>
          <p:nvPr/>
        </p:nvPicPr>
        <p:blipFill rotWithShape="1">
          <a:blip r:embed="rId3">
            <a:extLst>
              <a:ext uri="{28A0092B-C50C-407E-A947-70E740481C1C}">
                <a14:useLocalDpi xmlns:a14="http://schemas.microsoft.com/office/drawing/2010/main" val="0"/>
              </a:ext>
            </a:extLst>
          </a:blip>
          <a:srcRect l="12952" r="13314" b="13508"/>
          <a:stretch/>
        </p:blipFill>
        <p:spPr>
          <a:xfrm>
            <a:off x="8276506" y="2192295"/>
            <a:ext cx="3665229" cy="2149707"/>
          </a:xfrm>
          <a:prstGeom prst="rect">
            <a:avLst/>
          </a:prstGeom>
        </p:spPr>
      </p:pic>
      <p:pic>
        <p:nvPicPr>
          <p:cNvPr id="9" name="Immagine 8" descr="Immagine che contiene oggetto&#10;&#10;Descrizione generata automaticamente">
            <a:extLst>
              <a:ext uri="{FF2B5EF4-FFF2-40B4-BE49-F238E27FC236}">
                <a16:creationId xmlns:a16="http://schemas.microsoft.com/office/drawing/2014/main" id="{485B04CF-914E-40D8-8B57-4C954F983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4047" y="4610269"/>
            <a:ext cx="3179862" cy="1979464"/>
          </a:xfrm>
          <a:prstGeom prst="rect">
            <a:avLst/>
          </a:prstGeom>
        </p:spPr>
      </p:pic>
      <p:pic>
        <p:nvPicPr>
          <p:cNvPr id="11" name="Immagine 10">
            <a:extLst>
              <a:ext uri="{FF2B5EF4-FFF2-40B4-BE49-F238E27FC236}">
                <a16:creationId xmlns:a16="http://schemas.microsoft.com/office/drawing/2014/main" id="{CDED82CB-623D-4133-9AB0-85AA3EE3D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D803EB27-DA1C-4FCD-8CDF-474D7DFDA91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3" name="Connettore diritto 12">
            <a:extLst>
              <a:ext uri="{FF2B5EF4-FFF2-40B4-BE49-F238E27FC236}">
                <a16:creationId xmlns:a16="http://schemas.microsoft.com/office/drawing/2014/main" id="{CEA27274-625C-4BB2-AAC0-50F97850BAD5}"/>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35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6" name="CasellaDiTesto 25">
            <a:extLst>
              <a:ext uri="{FF2B5EF4-FFF2-40B4-BE49-F238E27FC236}">
                <a16:creationId xmlns:a16="http://schemas.microsoft.com/office/drawing/2014/main" id="{39A09F31-4010-4F5E-8A52-8811E37989D2}"/>
              </a:ext>
            </a:extLst>
          </p:cNvPr>
          <p:cNvSpPr txBox="1"/>
          <p:nvPr/>
        </p:nvSpPr>
        <p:spPr>
          <a:xfrm>
            <a:off x="624114" y="2192295"/>
            <a:ext cx="5094515" cy="456929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a:solidFill>
                  <a:schemeClr val="bg1"/>
                </a:solidFill>
              </a:rPr>
              <a:t>Sniffer Wi-Fi</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Intercettazione</a:t>
            </a:r>
            <a:r>
              <a:rPr lang="en-US" sz="2000" dirty="0">
                <a:solidFill>
                  <a:schemeClr val="bg1"/>
                </a:solidFill>
              </a:rPr>
              <a:t> </a:t>
            </a:r>
            <a:r>
              <a:rPr lang="en-US" sz="2000" dirty="0" err="1">
                <a:solidFill>
                  <a:schemeClr val="bg1"/>
                </a:solidFill>
              </a:rPr>
              <a:t>passiva</a:t>
            </a:r>
            <a:r>
              <a:rPr lang="en-US" sz="2000" dirty="0">
                <a:solidFill>
                  <a:schemeClr val="bg1"/>
                </a:solidFill>
              </a:rPr>
              <a:t> </a:t>
            </a:r>
            <a:r>
              <a:rPr lang="en-US" sz="2000" dirty="0" err="1">
                <a:solidFill>
                  <a:schemeClr val="bg1"/>
                </a:solidFill>
              </a:rPr>
              <a:t>dei</a:t>
            </a:r>
            <a:r>
              <a:rPr lang="en-US" sz="2000" dirty="0">
                <a:solidFill>
                  <a:schemeClr val="bg1"/>
                </a:solidFill>
              </a:rPr>
              <a:t> </a:t>
            </a:r>
            <a:r>
              <a:rPr lang="en-US" sz="2000" dirty="0" err="1">
                <a:solidFill>
                  <a:schemeClr val="bg1"/>
                </a:solidFill>
              </a:rPr>
              <a:t>dati</a:t>
            </a:r>
            <a:r>
              <a:rPr lang="en-US" sz="2000" dirty="0">
                <a:solidFill>
                  <a:schemeClr val="bg1"/>
                </a:solidFill>
              </a:rPr>
              <a:t> </a:t>
            </a:r>
            <a:r>
              <a:rPr lang="en-US" sz="2000" dirty="0" err="1">
                <a:solidFill>
                  <a:schemeClr val="bg1"/>
                </a:solidFill>
              </a:rPr>
              <a:t>che</a:t>
            </a:r>
            <a:r>
              <a:rPr lang="en-US" sz="2000" dirty="0">
                <a:solidFill>
                  <a:schemeClr val="bg1"/>
                </a:solidFill>
              </a:rPr>
              <a:t> </a:t>
            </a:r>
            <a:r>
              <a:rPr lang="en-US" sz="2000" dirty="0" err="1">
                <a:solidFill>
                  <a:schemeClr val="bg1"/>
                </a:solidFill>
              </a:rPr>
              <a:t>transitano</a:t>
            </a:r>
            <a:r>
              <a:rPr lang="en-US" sz="2000" dirty="0">
                <a:solidFill>
                  <a:schemeClr val="bg1"/>
                </a:solidFill>
              </a:rPr>
              <a:t> </a:t>
            </a:r>
            <a:r>
              <a:rPr lang="en-US" sz="2000" dirty="0" err="1">
                <a:solidFill>
                  <a:schemeClr val="bg1"/>
                </a:solidFill>
              </a:rPr>
              <a:t>sulla</a:t>
            </a:r>
            <a:r>
              <a:rPr lang="en-US" sz="2000" dirty="0">
                <a:solidFill>
                  <a:schemeClr val="bg1"/>
                </a:solidFill>
              </a:rPr>
              <a:t> rete (wireless)</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Agisce</a:t>
            </a:r>
            <a:r>
              <a:rPr lang="en-US" sz="2000" dirty="0">
                <a:solidFill>
                  <a:schemeClr val="bg1"/>
                </a:solidFill>
              </a:rPr>
              <a:t> </a:t>
            </a:r>
            <a:r>
              <a:rPr lang="en-US" sz="2000" dirty="0" err="1">
                <a:solidFill>
                  <a:schemeClr val="bg1"/>
                </a:solidFill>
              </a:rPr>
              <a:t>contando</a:t>
            </a:r>
            <a:r>
              <a:rPr lang="en-US" sz="2000" dirty="0">
                <a:solidFill>
                  <a:schemeClr val="bg1"/>
                </a:solidFill>
              </a:rPr>
              <a:t> </a:t>
            </a:r>
            <a:r>
              <a:rPr lang="en-US" sz="2000" dirty="0" err="1">
                <a:solidFill>
                  <a:schemeClr val="bg1"/>
                </a:solidFill>
              </a:rPr>
              <a:t>il</a:t>
            </a:r>
            <a:r>
              <a:rPr lang="en-US" sz="2000" dirty="0">
                <a:solidFill>
                  <a:schemeClr val="bg1"/>
                </a:solidFill>
              </a:rPr>
              <a:t> </a:t>
            </a:r>
            <a:r>
              <a:rPr lang="en-US" sz="2000" dirty="0" err="1">
                <a:solidFill>
                  <a:schemeClr val="bg1"/>
                </a:solidFill>
              </a:rPr>
              <a:t>numero</a:t>
            </a:r>
            <a:r>
              <a:rPr lang="en-US" sz="2000" dirty="0">
                <a:solidFill>
                  <a:schemeClr val="bg1"/>
                </a:solidFill>
              </a:rPr>
              <a:t> di </a:t>
            </a:r>
            <a:r>
              <a:rPr lang="en-US" sz="2000" dirty="0" err="1">
                <a:solidFill>
                  <a:schemeClr val="bg1"/>
                </a:solidFill>
              </a:rPr>
              <a:t>indirizzi</a:t>
            </a:r>
            <a:r>
              <a:rPr lang="en-US" sz="2000" dirty="0">
                <a:solidFill>
                  <a:schemeClr val="bg1"/>
                </a:solidFill>
              </a:rPr>
              <a:t> MAC</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Alternativa</a:t>
            </a:r>
            <a:r>
              <a:rPr lang="en-US" sz="2000" dirty="0">
                <a:solidFill>
                  <a:schemeClr val="bg1"/>
                </a:solidFill>
              </a:rPr>
              <a:t> </a:t>
            </a:r>
            <a:r>
              <a:rPr lang="en-US" sz="2000" dirty="0" err="1">
                <a:solidFill>
                  <a:schemeClr val="bg1"/>
                </a:solidFill>
              </a:rPr>
              <a:t>alle</a:t>
            </a:r>
            <a:r>
              <a:rPr lang="en-US" sz="2000" dirty="0">
                <a:solidFill>
                  <a:schemeClr val="bg1"/>
                </a:solidFill>
              </a:rPr>
              <a:t> </a:t>
            </a:r>
            <a:r>
              <a:rPr lang="en-US" sz="2000" dirty="0" err="1">
                <a:solidFill>
                  <a:schemeClr val="bg1"/>
                </a:solidFill>
              </a:rPr>
              <a:t>videocamere</a:t>
            </a:r>
            <a:r>
              <a:rPr lang="en-US" sz="2000" dirty="0">
                <a:solidFill>
                  <a:schemeClr val="bg1"/>
                </a:solidFill>
              </a:rPr>
              <a:t> per </a:t>
            </a:r>
            <a:r>
              <a:rPr lang="en-US" sz="2000" dirty="0" err="1">
                <a:solidFill>
                  <a:schemeClr val="bg1"/>
                </a:solidFill>
              </a:rPr>
              <a:t>problemi</a:t>
            </a:r>
            <a:r>
              <a:rPr lang="en-US" sz="2000" dirty="0">
                <a:solidFill>
                  <a:schemeClr val="bg1"/>
                </a:solidFill>
              </a:rPr>
              <a:t> ROI ma </a:t>
            </a:r>
            <a:r>
              <a:rPr lang="en-US" sz="2000" dirty="0" err="1">
                <a:solidFill>
                  <a:schemeClr val="bg1"/>
                </a:solidFill>
              </a:rPr>
              <a:t>anche</a:t>
            </a:r>
            <a:r>
              <a:rPr lang="en-US" sz="2000" dirty="0">
                <a:solidFill>
                  <a:schemeClr val="bg1"/>
                </a:solidFill>
              </a:rPr>
              <a:t> per </a:t>
            </a:r>
            <a:r>
              <a:rPr lang="en-US" sz="2000" dirty="0" err="1">
                <a:solidFill>
                  <a:schemeClr val="bg1"/>
                </a:solidFill>
              </a:rPr>
              <a:t>misure</a:t>
            </a:r>
            <a:r>
              <a:rPr lang="en-US" sz="2000" dirty="0">
                <a:solidFill>
                  <a:schemeClr val="bg1"/>
                </a:solidFill>
              </a:rPr>
              <a:t> sui </a:t>
            </a:r>
            <a:r>
              <a:rPr lang="en-US" sz="2000" dirty="0" err="1">
                <a:solidFill>
                  <a:schemeClr val="bg1"/>
                </a:solidFill>
              </a:rPr>
              <a:t>flussi</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a:solidFill>
                  <a:schemeClr val="bg1"/>
                </a:solidFill>
              </a:rPr>
              <a:t>Basso </a:t>
            </a:r>
            <a:r>
              <a:rPr lang="en-US" sz="2000" dirty="0" err="1">
                <a:solidFill>
                  <a:schemeClr val="bg1"/>
                </a:solidFill>
              </a:rPr>
              <a:t>costo</a:t>
            </a:r>
            <a:r>
              <a:rPr lang="en-US" sz="2000" dirty="0">
                <a:solidFill>
                  <a:schemeClr val="bg1"/>
                </a:solidFill>
              </a:rPr>
              <a:t>, </a:t>
            </a:r>
            <a:r>
              <a:rPr lang="en-US" sz="2000" dirty="0" err="1">
                <a:solidFill>
                  <a:schemeClr val="bg1"/>
                </a:solidFill>
              </a:rPr>
              <a:t>discreto</a:t>
            </a:r>
            <a:r>
              <a:rPr lang="en-US" sz="2000" dirty="0">
                <a:solidFill>
                  <a:schemeClr val="bg1"/>
                </a:solidFill>
              </a:rPr>
              <a:t>, </a:t>
            </a:r>
            <a:r>
              <a:rPr lang="en-US" sz="2000" dirty="0" err="1">
                <a:solidFill>
                  <a:schemeClr val="bg1"/>
                </a:solidFill>
              </a:rPr>
              <a:t>nessun</a:t>
            </a:r>
            <a:r>
              <a:rPr lang="en-US" sz="2000" dirty="0">
                <a:solidFill>
                  <a:schemeClr val="bg1"/>
                </a:solidFill>
              </a:rPr>
              <a:t> </a:t>
            </a:r>
            <a:r>
              <a:rPr lang="en-US" sz="2000" dirty="0" err="1">
                <a:solidFill>
                  <a:schemeClr val="bg1"/>
                </a:solidFill>
              </a:rPr>
              <a:t>problema</a:t>
            </a:r>
            <a:r>
              <a:rPr lang="en-US" sz="2000" dirty="0">
                <a:solidFill>
                  <a:schemeClr val="bg1"/>
                </a:solidFill>
              </a:rPr>
              <a:t> di </a:t>
            </a:r>
            <a:r>
              <a:rPr lang="en-US" sz="2000" dirty="0" err="1">
                <a:solidFill>
                  <a:schemeClr val="bg1"/>
                </a:solidFill>
              </a:rPr>
              <a:t>occlusioni</a:t>
            </a:r>
            <a:r>
              <a:rPr lang="en-US" sz="2000" dirty="0">
                <a:solidFill>
                  <a:schemeClr val="bg1"/>
                </a:solidFill>
              </a:rPr>
              <a:t> o </a:t>
            </a:r>
            <a:r>
              <a:rPr lang="en-US" sz="2000" dirty="0" err="1">
                <a:solidFill>
                  <a:schemeClr val="bg1"/>
                </a:solidFill>
              </a:rPr>
              <a:t>cambi</a:t>
            </a:r>
            <a:r>
              <a:rPr lang="en-US" sz="2000" dirty="0">
                <a:solidFill>
                  <a:schemeClr val="bg1"/>
                </a:solidFill>
              </a:rPr>
              <a:t> di </a:t>
            </a:r>
            <a:r>
              <a:rPr lang="en-US" sz="2000" dirty="0" err="1">
                <a:solidFill>
                  <a:schemeClr val="bg1"/>
                </a:solidFill>
              </a:rPr>
              <a:t>illuminazione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Va</a:t>
            </a:r>
            <a:r>
              <a:rPr lang="en-US" sz="2000" dirty="0">
                <a:solidFill>
                  <a:schemeClr val="bg1"/>
                </a:solidFill>
              </a:rPr>
              <a:t> </a:t>
            </a:r>
            <a:r>
              <a:rPr lang="en-US" sz="2000" dirty="0" err="1">
                <a:solidFill>
                  <a:schemeClr val="bg1"/>
                </a:solidFill>
              </a:rPr>
              <a:t>calcolato</a:t>
            </a:r>
            <a:r>
              <a:rPr lang="en-US" sz="2000" dirty="0">
                <a:solidFill>
                  <a:schemeClr val="bg1"/>
                </a:solidFill>
              </a:rPr>
              <a:t> </a:t>
            </a:r>
            <a:r>
              <a:rPr lang="en-US" sz="2000" dirty="0" err="1">
                <a:solidFill>
                  <a:schemeClr val="bg1"/>
                </a:solidFill>
              </a:rPr>
              <a:t>il</a:t>
            </a:r>
            <a:r>
              <a:rPr lang="en-US" sz="2000" dirty="0">
                <a:solidFill>
                  <a:schemeClr val="bg1"/>
                </a:solidFill>
              </a:rPr>
              <a:t> </a:t>
            </a:r>
            <a:r>
              <a:rPr lang="en-US" sz="2000" dirty="0" err="1">
                <a:solidFill>
                  <a:schemeClr val="bg1"/>
                </a:solidFill>
              </a:rPr>
              <a:t>tasso</a:t>
            </a:r>
            <a:r>
              <a:rPr lang="en-US" sz="2000" dirty="0">
                <a:solidFill>
                  <a:schemeClr val="bg1"/>
                </a:solidFill>
              </a:rPr>
              <a:t> di </a:t>
            </a:r>
            <a:r>
              <a:rPr lang="en-US" sz="2000" dirty="0" err="1">
                <a:solidFill>
                  <a:schemeClr val="bg1"/>
                </a:solidFill>
              </a:rPr>
              <a:t>rilevamento</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Misura</a:t>
            </a:r>
            <a:r>
              <a:rPr lang="en-US" sz="2000" dirty="0">
                <a:solidFill>
                  <a:schemeClr val="bg1"/>
                </a:solidFill>
              </a:rPr>
              <a:t> </a:t>
            </a:r>
            <a:r>
              <a:rPr lang="en-US" sz="2000" dirty="0" err="1">
                <a:solidFill>
                  <a:schemeClr val="bg1"/>
                </a:solidFill>
              </a:rPr>
              <a:t>grossolana</a:t>
            </a:r>
            <a:r>
              <a:rPr lang="en-US" sz="2000" dirty="0">
                <a:solidFill>
                  <a:schemeClr val="bg1"/>
                </a:solidFill>
              </a:rPr>
              <a:t> ma </a:t>
            </a:r>
            <a:r>
              <a:rPr lang="en-US" sz="2000" dirty="0" err="1">
                <a:solidFill>
                  <a:schemeClr val="bg1"/>
                </a:solidFill>
              </a:rPr>
              <a:t>comunque</a:t>
            </a:r>
            <a:r>
              <a:rPr lang="en-US" sz="2000" dirty="0">
                <a:solidFill>
                  <a:schemeClr val="bg1"/>
                </a:solidFill>
              </a:rPr>
              <a:t> </a:t>
            </a:r>
            <a:r>
              <a:rPr lang="en-US" sz="2000" dirty="0" err="1">
                <a:solidFill>
                  <a:schemeClr val="bg1"/>
                </a:solidFill>
              </a:rPr>
              <a:t>indicativa</a:t>
            </a: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7" name="Immagine 6">
            <a:extLst>
              <a:ext uri="{FF2B5EF4-FFF2-40B4-BE49-F238E27FC236}">
                <a16:creationId xmlns:a16="http://schemas.microsoft.com/office/drawing/2014/main" id="{4119D51D-10B9-4807-9DF9-D37B7FF17EB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94600" l="10000" r="90000">
                        <a14:foregroundMark x1="78710" y1="8600" x2="79355" y2="2400"/>
                        <a14:foregroundMark x1="60323" y1="88400" x2="42903" y2="91000"/>
                        <a14:foregroundMark x1="42903" y1="91000" x2="27097" y2="89600"/>
                        <a14:foregroundMark x1="58387" y1="91000" x2="49677" y2="91400"/>
                        <a14:foregroundMark x1="45484" y1="93200" x2="61935" y2="94600"/>
                        <a14:foregroundMark x1="61935" y1="94600" x2="70968" y2="89600"/>
                      </a14:backgroundRemoval>
                    </a14:imgEffect>
                  </a14:imgLayer>
                </a14:imgProps>
              </a:ext>
              <a:ext uri="{28A0092B-C50C-407E-A947-70E740481C1C}">
                <a14:useLocalDpi xmlns:a14="http://schemas.microsoft.com/office/drawing/2010/main" val="0"/>
              </a:ext>
            </a:extLst>
          </a:blip>
          <a:stretch>
            <a:fillRect/>
          </a:stretch>
        </p:blipFill>
        <p:spPr>
          <a:xfrm>
            <a:off x="8986089" y="2168825"/>
            <a:ext cx="2697911" cy="4351469"/>
          </a:xfrm>
          <a:prstGeom prst="rect">
            <a:avLst/>
          </a:prstGeom>
        </p:spPr>
      </p:pic>
      <p:pic>
        <p:nvPicPr>
          <p:cNvPr id="9" name="Immagine 8" descr="Immagine che contiene elettronico&#10;&#10;Descrizione generata automaticamente">
            <a:extLst>
              <a:ext uri="{FF2B5EF4-FFF2-40B4-BE49-F238E27FC236}">
                <a16:creationId xmlns:a16="http://schemas.microsoft.com/office/drawing/2014/main" id="{3789657B-DC81-4665-83B6-81013696D19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370" b="96209" l="3000" r="95000">
                        <a14:foregroundMark x1="52667" y1="50237" x2="63333" y2="65877"/>
                        <a14:foregroundMark x1="63333" y1="65877" x2="77667" y2="55924"/>
                        <a14:foregroundMark x1="77667" y1="55924" x2="67000" y2="69668"/>
                        <a14:foregroundMark x1="67000" y1="69668" x2="82333" y2="63981"/>
                        <a14:foregroundMark x1="82333" y1="63981" x2="91000" y2="46919"/>
                        <a14:foregroundMark x1="91000" y1="46919" x2="82000" y2="29858"/>
                        <a14:foregroundMark x1="82000" y1="29858" x2="36333" y2="4739"/>
                        <a14:foregroundMark x1="36333" y1="4739" x2="17333" y2="11848"/>
                        <a14:foregroundMark x1="17333" y1="11848" x2="5000" y2="22275"/>
                        <a14:foregroundMark x1="5000" y1="22275" x2="3000" y2="42654"/>
                        <a14:foregroundMark x1="3000" y1="42654" x2="10667" y2="53081"/>
                        <a14:foregroundMark x1="38000" y1="18483" x2="40333" y2="2370"/>
                        <a14:foregroundMark x1="93333" y1="32701" x2="94333" y2="53555"/>
                        <a14:foregroundMark x1="94333" y1="53555" x2="88000" y2="72512"/>
                        <a14:foregroundMark x1="88000" y1="72512" x2="62333" y2="91943"/>
                        <a14:foregroundMark x1="62333" y1="91943" x2="49000" y2="85308"/>
                        <a14:foregroundMark x1="95333" y1="65877" x2="95333" y2="32227"/>
                        <a14:foregroundMark x1="63667" y1="89573" x2="56333" y2="96209"/>
                      </a14:backgroundRemoval>
                    </a14:imgEffect>
                  </a14:imgLayer>
                </a14:imgProps>
              </a:ext>
              <a:ext uri="{28A0092B-C50C-407E-A947-70E740481C1C}">
                <a14:useLocalDpi xmlns:a14="http://schemas.microsoft.com/office/drawing/2010/main" val="0"/>
              </a:ext>
            </a:extLst>
          </a:blip>
          <a:stretch>
            <a:fillRect/>
          </a:stretch>
        </p:blipFill>
        <p:spPr>
          <a:xfrm>
            <a:off x="7261249" y="2978742"/>
            <a:ext cx="3335926" cy="2346268"/>
          </a:xfrm>
          <a:prstGeom prst="rect">
            <a:avLst/>
          </a:prstGeom>
        </p:spPr>
      </p:pic>
      <p:pic>
        <p:nvPicPr>
          <p:cNvPr id="11" name="Immagine 10">
            <a:extLst>
              <a:ext uri="{FF2B5EF4-FFF2-40B4-BE49-F238E27FC236}">
                <a16:creationId xmlns:a16="http://schemas.microsoft.com/office/drawing/2014/main" id="{61E06AAB-C8B0-4A9E-A016-38E4E0A52D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70EFBF05-3C61-4FFF-B887-0349FEACC0A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13" name="Connettore diritto 12">
            <a:extLst>
              <a:ext uri="{FF2B5EF4-FFF2-40B4-BE49-F238E27FC236}">
                <a16:creationId xmlns:a16="http://schemas.microsoft.com/office/drawing/2014/main" id="{DC3E9CC2-CB4B-4229-A8ED-07B32267FCE7}"/>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9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2337037"/>
            <a:ext cx="4317322" cy="4164098"/>
          </a:xfrm>
          <a:prstGeom prst="rect">
            <a:avLst/>
          </a:prstGeom>
        </p:spPr>
        <p:txBody>
          <a:bodyPr vert="horz" lIns="91440" tIns="45720" rIns="91440" bIns="45720" rtlCol="0" anchor="ctr">
            <a:normAutofit/>
          </a:bodyPr>
          <a:lstStyle/>
          <a:p>
            <a:pPr>
              <a:lnSpc>
                <a:spcPct val="90000"/>
              </a:lnSpc>
              <a:spcAft>
                <a:spcPts val="600"/>
              </a:spcAft>
            </a:pPr>
            <a:r>
              <a:rPr lang="en-US" sz="2000" dirty="0">
                <a:solidFill>
                  <a:schemeClr val="bg1"/>
                </a:solidFill>
              </a:rPr>
              <a:t>Lo standard IEEE 802.11 </a:t>
            </a:r>
            <a:r>
              <a:rPr lang="en-US" sz="2000" dirty="0" err="1">
                <a:solidFill>
                  <a:schemeClr val="bg1"/>
                </a:solidFill>
              </a:rPr>
              <a:t>definisce</a:t>
            </a:r>
            <a:r>
              <a:rPr lang="en-US" sz="2000" dirty="0">
                <a:solidFill>
                  <a:schemeClr val="bg1"/>
                </a:solidFill>
              </a:rPr>
              <a:t> 3 tipi di frame </a:t>
            </a:r>
            <a:r>
              <a:rPr lang="en-US" sz="2000" dirty="0" err="1">
                <a:solidFill>
                  <a:schemeClr val="bg1"/>
                </a:solidFill>
              </a:rPr>
              <a:t>scambiati</a:t>
            </a:r>
            <a:r>
              <a:rPr lang="en-US" sz="2000" dirty="0">
                <a:solidFill>
                  <a:schemeClr val="bg1"/>
                </a:solidFill>
              </a:rPr>
              <a:t> </a:t>
            </a:r>
            <a:r>
              <a:rPr lang="en-US" sz="2000" dirty="0" err="1">
                <a:solidFill>
                  <a:schemeClr val="bg1"/>
                </a:solidFill>
              </a:rPr>
              <a:t>dai</a:t>
            </a:r>
            <a:r>
              <a:rPr lang="en-US" sz="2000" dirty="0">
                <a:solidFill>
                  <a:schemeClr val="bg1"/>
                </a:solidFill>
              </a:rPr>
              <a:t> </a:t>
            </a:r>
            <a:r>
              <a:rPr lang="en-US" sz="2000" dirty="0" err="1">
                <a:solidFill>
                  <a:schemeClr val="bg1"/>
                </a:solidFill>
              </a:rPr>
              <a:t>dispositivi</a:t>
            </a:r>
            <a:r>
              <a:rPr lang="en-US" sz="2000" dirty="0">
                <a:solidFill>
                  <a:schemeClr val="bg1"/>
                </a:solidFill>
              </a:rPr>
              <a:t> Wi-Fi:</a:t>
            </a:r>
          </a:p>
          <a:p>
            <a:pPr marL="914400" lvl="1" indent="-228600">
              <a:lnSpc>
                <a:spcPct val="90000"/>
              </a:lnSpc>
              <a:spcAft>
                <a:spcPts val="600"/>
              </a:spcAft>
              <a:buFont typeface="Arial" panose="020B0604020202020204" pitchFamily="34" charset="0"/>
              <a:buChar char="•"/>
            </a:pPr>
            <a:r>
              <a:rPr lang="en-US" sz="2000" dirty="0">
                <a:solidFill>
                  <a:schemeClr val="bg1"/>
                </a:solidFill>
              </a:rPr>
              <a:t>Management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Control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Data frame</a:t>
            </a:r>
          </a:p>
          <a:p>
            <a:pPr>
              <a:lnSpc>
                <a:spcPct val="90000"/>
              </a:lnSpc>
              <a:spcAft>
                <a:spcPts val="600"/>
              </a:spcAft>
            </a:pPr>
            <a:r>
              <a:rPr lang="en-US" sz="2000" dirty="0" err="1">
                <a:solidFill>
                  <a:schemeClr val="bg1"/>
                </a:solidFill>
              </a:rPr>
              <a:t>Esempi</a:t>
            </a:r>
            <a:r>
              <a:rPr lang="en-US" sz="2000" dirty="0">
                <a:solidFill>
                  <a:schemeClr val="bg1"/>
                </a:solidFill>
              </a:rPr>
              <a:t> di Management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Association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Authentication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Beacon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Probe request</a:t>
            </a:r>
          </a:p>
          <a:p>
            <a:pPr marL="914400" lvl="1" indent="-228600">
              <a:lnSpc>
                <a:spcPct val="90000"/>
              </a:lnSpc>
              <a:spcAft>
                <a:spcPts val="600"/>
              </a:spcAft>
              <a:buFont typeface="Arial" panose="020B0604020202020204" pitchFamily="34" charset="0"/>
              <a:buChar char="•"/>
            </a:pPr>
            <a:r>
              <a:rPr lang="en-US" sz="2000" dirty="0">
                <a:solidFill>
                  <a:schemeClr val="bg1"/>
                </a:solidFill>
              </a:rPr>
              <a:t>Probe response</a:t>
            </a:r>
          </a:p>
          <a:p>
            <a:pPr marL="914400" lvl="1" indent="-228600">
              <a:lnSpc>
                <a:spcPct val="90000"/>
              </a:lnSpc>
              <a:spcAft>
                <a:spcPts val="600"/>
              </a:spcAft>
              <a:buFont typeface="Arial" panose="020B0604020202020204" pitchFamily="34" charset="0"/>
              <a:buChar char="•"/>
            </a:pPr>
            <a:endParaRPr lang="en-US" sz="2000" dirty="0">
              <a:solidFill>
                <a:schemeClr val="bg1"/>
              </a:solidFill>
            </a:endParaRPr>
          </a:p>
        </p:txBody>
      </p:sp>
      <p:sp>
        <p:nvSpPr>
          <p:cNvPr id="3" name="Rettangolo 2">
            <a:extLst>
              <a:ext uri="{FF2B5EF4-FFF2-40B4-BE49-F238E27FC236}">
                <a16:creationId xmlns:a16="http://schemas.microsoft.com/office/drawing/2014/main" id="{E6DBF4F5-2B84-463A-A970-30223298E5CD}"/>
              </a:ext>
            </a:extLst>
          </p:cNvPr>
          <p:cNvSpPr/>
          <p:nvPr/>
        </p:nvSpPr>
        <p:spPr>
          <a:xfrm>
            <a:off x="9032947" y="2263404"/>
            <a:ext cx="1747903" cy="80699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Management Frame</a:t>
            </a:r>
          </a:p>
        </p:txBody>
      </p:sp>
      <p:cxnSp>
        <p:nvCxnSpPr>
          <p:cNvPr id="6" name="Connettore 2 5">
            <a:extLst>
              <a:ext uri="{FF2B5EF4-FFF2-40B4-BE49-F238E27FC236}">
                <a16:creationId xmlns:a16="http://schemas.microsoft.com/office/drawing/2014/main" id="{7C3E71AB-90BA-4628-A746-F15F58440A74}"/>
              </a:ext>
            </a:extLst>
          </p:cNvPr>
          <p:cNvCxnSpPr>
            <a:cxnSpLocks/>
            <a:stCxn id="3" idx="2"/>
            <a:endCxn id="26" idx="0"/>
          </p:cNvCxnSpPr>
          <p:nvPr/>
        </p:nvCxnSpPr>
        <p:spPr>
          <a:xfrm flipH="1">
            <a:off x="7475976" y="3070400"/>
            <a:ext cx="2430923" cy="877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D04A4261-0EA2-4965-9C62-37D48A8876F7}"/>
              </a:ext>
            </a:extLst>
          </p:cNvPr>
          <p:cNvCxnSpPr>
            <a:cxnSpLocks/>
            <a:stCxn id="3" idx="2"/>
            <a:endCxn id="36" idx="0"/>
          </p:cNvCxnSpPr>
          <p:nvPr/>
        </p:nvCxnSpPr>
        <p:spPr>
          <a:xfrm flipH="1">
            <a:off x="8046495" y="3070400"/>
            <a:ext cx="1860404" cy="184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ttore 2 15">
            <a:extLst>
              <a:ext uri="{FF2B5EF4-FFF2-40B4-BE49-F238E27FC236}">
                <a16:creationId xmlns:a16="http://schemas.microsoft.com/office/drawing/2014/main" id="{E5D05694-2293-46F1-9E2C-13F2F1D9127A}"/>
              </a:ext>
            </a:extLst>
          </p:cNvPr>
          <p:cNvCxnSpPr>
            <a:cxnSpLocks/>
            <a:stCxn id="3" idx="2"/>
            <a:endCxn id="37" idx="0"/>
          </p:cNvCxnSpPr>
          <p:nvPr/>
        </p:nvCxnSpPr>
        <p:spPr>
          <a:xfrm flipH="1">
            <a:off x="9168416" y="3070400"/>
            <a:ext cx="738483" cy="27971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ttore 2 18">
            <a:extLst>
              <a:ext uri="{FF2B5EF4-FFF2-40B4-BE49-F238E27FC236}">
                <a16:creationId xmlns:a16="http://schemas.microsoft.com/office/drawing/2014/main" id="{FF8A2E08-FD3E-4440-9B06-12C30A01785A}"/>
              </a:ext>
            </a:extLst>
          </p:cNvPr>
          <p:cNvCxnSpPr>
            <a:cxnSpLocks/>
            <a:stCxn id="3" idx="2"/>
            <a:endCxn id="38" idx="0"/>
          </p:cNvCxnSpPr>
          <p:nvPr/>
        </p:nvCxnSpPr>
        <p:spPr>
          <a:xfrm>
            <a:off x="9906899" y="3070400"/>
            <a:ext cx="277478" cy="1917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ttore 2 22">
            <a:extLst>
              <a:ext uri="{FF2B5EF4-FFF2-40B4-BE49-F238E27FC236}">
                <a16:creationId xmlns:a16="http://schemas.microsoft.com/office/drawing/2014/main" id="{E0151E3E-5299-415D-B62F-80CD994B2E3E}"/>
              </a:ext>
            </a:extLst>
          </p:cNvPr>
          <p:cNvCxnSpPr>
            <a:cxnSpLocks/>
            <a:stCxn id="3" idx="2"/>
            <a:endCxn id="39" idx="0"/>
          </p:cNvCxnSpPr>
          <p:nvPr/>
        </p:nvCxnSpPr>
        <p:spPr>
          <a:xfrm>
            <a:off x="9906899" y="3070400"/>
            <a:ext cx="1383658" cy="1005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ttangolo 25">
            <a:extLst>
              <a:ext uri="{FF2B5EF4-FFF2-40B4-BE49-F238E27FC236}">
                <a16:creationId xmlns:a16="http://schemas.microsoft.com/office/drawing/2014/main" id="{3CED22AB-35D6-4137-B7E1-31F40A9AB3CB}"/>
              </a:ext>
            </a:extLst>
          </p:cNvPr>
          <p:cNvSpPr/>
          <p:nvPr/>
        </p:nvSpPr>
        <p:spPr>
          <a:xfrm>
            <a:off x="6805742" y="3947868"/>
            <a:ext cx="1340467"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Association Frame</a:t>
            </a:r>
          </a:p>
        </p:txBody>
      </p:sp>
      <p:sp>
        <p:nvSpPr>
          <p:cNvPr id="36" name="Rettangolo 35">
            <a:extLst>
              <a:ext uri="{FF2B5EF4-FFF2-40B4-BE49-F238E27FC236}">
                <a16:creationId xmlns:a16="http://schemas.microsoft.com/office/drawing/2014/main" id="{9753BCF0-725C-4BDA-8E6B-A76A313F37EF}"/>
              </a:ext>
            </a:extLst>
          </p:cNvPr>
          <p:cNvSpPr/>
          <p:nvPr/>
        </p:nvSpPr>
        <p:spPr>
          <a:xfrm>
            <a:off x="7202052" y="4912545"/>
            <a:ext cx="1688886"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Authentication Frame</a:t>
            </a:r>
          </a:p>
        </p:txBody>
      </p:sp>
      <p:sp>
        <p:nvSpPr>
          <p:cNvPr id="37" name="Rettangolo 36">
            <a:extLst>
              <a:ext uri="{FF2B5EF4-FFF2-40B4-BE49-F238E27FC236}">
                <a16:creationId xmlns:a16="http://schemas.microsoft.com/office/drawing/2014/main" id="{2B8F002D-B8B8-4100-B5F1-FE44F3B348FC}"/>
              </a:ext>
            </a:extLst>
          </p:cNvPr>
          <p:cNvSpPr/>
          <p:nvPr/>
        </p:nvSpPr>
        <p:spPr>
          <a:xfrm>
            <a:off x="8691437" y="5867550"/>
            <a:ext cx="953957"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Beacon Frame</a:t>
            </a:r>
          </a:p>
        </p:txBody>
      </p:sp>
      <p:sp>
        <p:nvSpPr>
          <p:cNvPr id="38" name="Rettangolo 37">
            <a:extLst>
              <a:ext uri="{FF2B5EF4-FFF2-40B4-BE49-F238E27FC236}">
                <a16:creationId xmlns:a16="http://schemas.microsoft.com/office/drawing/2014/main" id="{A744BE91-E4EC-443C-A829-3115C9F356AE}"/>
              </a:ext>
            </a:extLst>
          </p:cNvPr>
          <p:cNvSpPr/>
          <p:nvPr/>
        </p:nvSpPr>
        <p:spPr>
          <a:xfrm>
            <a:off x="9707398" y="4987703"/>
            <a:ext cx="953957"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Probe </a:t>
            </a:r>
            <a:r>
              <a:rPr lang="it-IT" dirty="0" err="1">
                <a:solidFill>
                  <a:srgbClr val="3F3F3F"/>
                </a:solidFill>
              </a:rPr>
              <a:t>request</a:t>
            </a:r>
            <a:endParaRPr lang="it-IT" dirty="0">
              <a:solidFill>
                <a:srgbClr val="3F3F3F"/>
              </a:solidFill>
            </a:endParaRPr>
          </a:p>
        </p:txBody>
      </p:sp>
      <p:sp>
        <p:nvSpPr>
          <p:cNvPr id="39" name="Rettangolo 38">
            <a:extLst>
              <a:ext uri="{FF2B5EF4-FFF2-40B4-BE49-F238E27FC236}">
                <a16:creationId xmlns:a16="http://schemas.microsoft.com/office/drawing/2014/main" id="{99225C79-1BB5-4400-86A9-948A92B0D08B}"/>
              </a:ext>
            </a:extLst>
          </p:cNvPr>
          <p:cNvSpPr/>
          <p:nvPr/>
        </p:nvSpPr>
        <p:spPr>
          <a:xfrm>
            <a:off x="10743697" y="4075943"/>
            <a:ext cx="1093720"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Probe </a:t>
            </a:r>
            <a:r>
              <a:rPr lang="it-IT" dirty="0" err="1">
                <a:solidFill>
                  <a:srgbClr val="3F3F3F"/>
                </a:solidFill>
              </a:rPr>
              <a:t>response</a:t>
            </a:r>
            <a:endParaRPr lang="it-IT" dirty="0">
              <a:solidFill>
                <a:srgbClr val="3F3F3F"/>
              </a:solidFill>
            </a:endParaRPr>
          </a:p>
        </p:txBody>
      </p:sp>
      <p:pic>
        <p:nvPicPr>
          <p:cNvPr id="20" name="Immagine 19">
            <a:extLst>
              <a:ext uri="{FF2B5EF4-FFF2-40B4-BE49-F238E27FC236}">
                <a16:creationId xmlns:a16="http://schemas.microsoft.com/office/drawing/2014/main" id="{E1776BF0-EC8F-4CFA-9A7B-A166A7A34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21" name="Immagine 20">
            <a:extLst>
              <a:ext uri="{FF2B5EF4-FFF2-40B4-BE49-F238E27FC236}">
                <a16:creationId xmlns:a16="http://schemas.microsoft.com/office/drawing/2014/main" id="{A5FCF316-5C40-46C8-BC94-83EADB9E330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22" name="Connettore diritto 21">
            <a:extLst>
              <a:ext uri="{FF2B5EF4-FFF2-40B4-BE49-F238E27FC236}">
                <a16:creationId xmlns:a16="http://schemas.microsoft.com/office/drawing/2014/main" id="{DA210BCA-74CA-4BE8-897A-C3FAED52BCC1}"/>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8386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sp>
        <p:nvSpPr>
          <p:cNvPr id="8" name="CasellaDiTesto 7">
            <a:extLst>
              <a:ext uri="{FF2B5EF4-FFF2-40B4-BE49-F238E27FC236}">
                <a16:creationId xmlns:a16="http://schemas.microsoft.com/office/drawing/2014/main" id="{3C8141A1-D8EB-45B1-9114-6B4F2A43DB0B}"/>
              </a:ext>
            </a:extLst>
          </p:cNvPr>
          <p:cNvSpPr txBox="1"/>
          <p:nvPr/>
        </p:nvSpPr>
        <p:spPr>
          <a:xfrm>
            <a:off x="537696" y="1978331"/>
            <a:ext cx="5097779" cy="4065986"/>
          </a:xfrm>
          <a:prstGeom prst="rect">
            <a:avLst/>
          </a:prstGeom>
        </p:spPr>
        <p:txBody>
          <a:bodyPr vert="horz" lIns="91440" tIns="45720" rIns="91440" bIns="45720" rtlCol="0" anchor="t">
            <a:noAutofit/>
          </a:bodyPr>
          <a:lstStyle/>
          <a:p>
            <a:pPr>
              <a:lnSpc>
                <a:spcPct val="90000"/>
              </a:lnSpc>
              <a:spcAft>
                <a:spcPts val="600"/>
              </a:spcAft>
            </a:pPr>
            <a:r>
              <a:rPr lang="en-US" sz="2000" b="1" dirty="0">
                <a:solidFill>
                  <a:srgbClr val="FFFFFF"/>
                </a:solidFill>
              </a:rPr>
              <a:t>Due tipi di </a:t>
            </a:r>
            <a:r>
              <a:rPr lang="en-US" sz="2000" b="1" dirty="0" err="1">
                <a:solidFill>
                  <a:srgbClr val="FFFFFF"/>
                </a:solidFill>
              </a:rPr>
              <a:t>ricerche</a:t>
            </a:r>
            <a:r>
              <a:rPr lang="en-US" sz="2000" b="1" dirty="0">
                <a:solidFill>
                  <a:srgbClr val="FFFFFF"/>
                </a:solidFill>
              </a:rPr>
              <a:t> </a:t>
            </a:r>
            <a:r>
              <a:rPr lang="en-US" sz="2000" b="1" dirty="0" err="1">
                <a:solidFill>
                  <a:srgbClr val="FFFFFF"/>
                </a:solidFill>
              </a:rPr>
              <a:t>delle</a:t>
            </a:r>
            <a:r>
              <a:rPr lang="en-US" sz="2000" b="1" dirty="0">
                <a:solidFill>
                  <a:srgbClr val="FFFFFF"/>
                </a:solidFill>
              </a:rPr>
              <a:t> </a:t>
            </a:r>
            <a:r>
              <a:rPr lang="en-US" sz="2000" b="1" dirty="0" err="1">
                <a:solidFill>
                  <a:srgbClr val="FFFFFF"/>
                </a:solidFill>
              </a:rPr>
              <a:t>reti</a:t>
            </a:r>
            <a:r>
              <a:rPr lang="en-US" sz="2000" b="1" dirty="0">
                <a:solidFill>
                  <a:srgbClr val="FFFFFF"/>
                </a:solidFill>
              </a:rPr>
              <a:t> wireless:</a:t>
            </a:r>
          </a:p>
          <a:p>
            <a:pPr lvl="1" indent="-228600">
              <a:lnSpc>
                <a:spcPct val="90000"/>
              </a:lnSpc>
              <a:spcAft>
                <a:spcPts val="600"/>
              </a:spcAft>
              <a:buFont typeface="Arial" panose="020B0604020202020204" pitchFamily="34" charset="0"/>
              <a:buChar char="•"/>
            </a:pPr>
            <a:r>
              <a:rPr lang="en-US" sz="2000" dirty="0">
                <a:solidFill>
                  <a:srgbClr val="FFFFFF"/>
                </a:solidFill>
              </a:rPr>
              <a:t>Passive scanning (</a:t>
            </a:r>
            <a:r>
              <a:rPr lang="en-US" sz="2000" dirty="0" err="1">
                <a:solidFill>
                  <a:srgbClr val="FFFFFF"/>
                </a:solidFill>
              </a:rPr>
              <a:t>ascoltando</a:t>
            </a:r>
            <a:r>
              <a:rPr lang="en-US" sz="2000" dirty="0">
                <a:solidFill>
                  <a:srgbClr val="FFFFFF"/>
                </a:solidFill>
              </a:rPr>
              <a:t> </a:t>
            </a:r>
            <a:r>
              <a:rPr lang="en-US" sz="2000" dirty="0" err="1">
                <a:solidFill>
                  <a:srgbClr val="FFFFFF"/>
                </a:solidFill>
              </a:rPr>
              <a:t>i</a:t>
            </a:r>
            <a:r>
              <a:rPr lang="en-US" sz="2000" dirty="0">
                <a:solidFill>
                  <a:srgbClr val="FFFFFF"/>
                </a:solidFill>
              </a:rPr>
              <a:t> Beacon frame)</a:t>
            </a:r>
          </a:p>
          <a:p>
            <a:pPr lvl="1" indent="-228600">
              <a:lnSpc>
                <a:spcPct val="90000"/>
              </a:lnSpc>
              <a:spcAft>
                <a:spcPts val="600"/>
              </a:spcAft>
              <a:buFont typeface="Arial" panose="020B0604020202020204" pitchFamily="34" charset="0"/>
              <a:buChar char="•"/>
            </a:pPr>
            <a:r>
              <a:rPr lang="en-US" sz="2000" dirty="0">
                <a:solidFill>
                  <a:srgbClr val="FFFFFF"/>
                </a:solidFill>
              </a:rPr>
              <a:t>Active scanning (</a:t>
            </a:r>
            <a:r>
              <a:rPr lang="en-US" sz="2000" dirty="0" err="1">
                <a:solidFill>
                  <a:srgbClr val="FFFFFF"/>
                </a:solidFill>
              </a:rPr>
              <a:t>inviando</a:t>
            </a:r>
            <a:r>
              <a:rPr lang="en-US" sz="2000" dirty="0">
                <a:solidFill>
                  <a:srgbClr val="FFFFFF"/>
                </a:solidFill>
              </a:rPr>
              <a:t> Probe request e </a:t>
            </a:r>
            <a:r>
              <a:rPr lang="en-US" sz="2000" dirty="0" err="1">
                <a:solidFill>
                  <a:srgbClr val="FFFFFF"/>
                </a:solidFill>
              </a:rPr>
              <a:t>attendendo</a:t>
            </a:r>
            <a:r>
              <a:rPr lang="en-US" sz="2000" dirty="0">
                <a:solidFill>
                  <a:srgbClr val="FFFFFF"/>
                </a:solidFill>
              </a:rPr>
              <a:t> Probe response)</a:t>
            </a:r>
            <a:endParaRPr lang="en-US" sz="2000" b="1" dirty="0">
              <a:solidFill>
                <a:srgbClr val="FFFFFF"/>
              </a:solidFill>
            </a:endParaRPr>
          </a:p>
          <a:p>
            <a:pPr>
              <a:lnSpc>
                <a:spcPct val="90000"/>
              </a:lnSpc>
              <a:spcAft>
                <a:spcPts val="600"/>
              </a:spcAft>
            </a:pPr>
            <a:endParaRPr lang="en-US" sz="2000" b="1" dirty="0">
              <a:solidFill>
                <a:srgbClr val="FFFFFF"/>
              </a:solidFill>
            </a:endParaRPr>
          </a:p>
          <a:p>
            <a:pPr>
              <a:lnSpc>
                <a:spcPct val="90000"/>
              </a:lnSpc>
              <a:spcAft>
                <a:spcPts val="600"/>
              </a:spcAft>
            </a:pPr>
            <a:r>
              <a:rPr lang="en-US" sz="2000" b="1" dirty="0">
                <a:solidFill>
                  <a:srgbClr val="FFFFFF"/>
                </a:solidFill>
              </a:rPr>
              <a:t>Beacon frame:</a:t>
            </a:r>
          </a:p>
          <a:p>
            <a:pPr marL="228600" lvl="1">
              <a:lnSpc>
                <a:spcPct val="90000"/>
              </a:lnSpc>
              <a:spcAft>
                <a:spcPts val="600"/>
              </a:spcAft>
            </a:pPr>
            <a:r>
              <a:rPr lang="en-US" sz="2000" dirty="0" err="1">
                <a:solidFill>
                  <a:srgbClr val="FFFFFF"/>
                </a:solidFill>
              </a:rPr>
              <a:t>messaggi</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gli</a:t>
            </a:r>
            <a:r>
              <a:rPr lang="en-US" sz="2000" dirty="0">
                <a:solidFill>
                  <a:srgbClr val="FFFFFF"/>
                </a:solidFill>
              </a:rPr>
              <a:t> AP (access point) </a:t>
            </a:r>
            <a:r>
              <a:rPr lang="en-US" sz="2000" dirty="0" err="1">
                <a:solidFill>
                  <a:srgbClr val="FFFFFF"/>
                </a:solidFill>
              </a:rPr>
              <a:t>inviano</a:t>
            </a:r>
            <a:r>
              <a:rPr lang="en-US" sz="2000" dirty="0">
                <a:solidFill>
                  <a:srgbClr val="FFFFFF"/>
                </a:solidFill>
              </a:rPr>
              <a:t> per </a:t>
            </a:r>
            <a:r>
              <a:rPr lang="en-US" sz="2000" dirty="0" err="1">
                <a:solidFill>
                  <a:srgbClr val="FFFFFF"/>
                </a:solidFill>
              </a:rPr>
              <a:t>segnalare</a:t>
            </a:r>
            <a:r>
              <a:rPr lang="en-US" sz="2000" dirty="0">
                <a:solidFill>
                  <a:srgbClr val="FFFFFF"/>
                </a:solidFill>
              </a:rPr>
              <a:t> la propria </a:t>
            </a:r>
            <a:r>
              <a:rPr lang="en-US" sz="2000" dirty="0" err="1">
                <a:solidFill>
                  <a:srgbClr val="FFFFFF"/>
                </a:solidFill>
              </a:rPr>
              <a:t>presenza</a:t>
            </a:r>
            <a:r>
              <a:rPr lang="en-US" sz="2000" dirty="0">
                <a:solidFill>
                  <a:srgbClr val="FFFFFF"/>
                </a:solidFill>
              </a:rPr>
              <a:t> e </a:t>
            </a:r>
            <a:r>
              <a:rPr lang="en-US" sz="2000" dirty="0" err="1">
                <a:solidFill>
                  <a:srgbClr val="FFFFFF"/>
                </a:solidFill>
              </a:rPr>
              <a:t>il</a:t>
            </a:r>
            <a:r>
              <a:rPr lang="en-US" sz="2000" dirty="0">
                <a:solidFill>
                  <a:srgbClr val="FFFFFF"/>
                </a:solidFill>
              </a:rPr>
              <a:t> proprio SSID</a:t>
            </a:r>
          </a:p>
          <a:p>
            <a:pPr marL="342900" indent="-228600">
              <a:lnSpc>
                <a:spcPct val="90000"/>
              </a:lnSpc>
              <a:spcAft>
                <a:spcPts val="600"/>
              </a:spcAft>
              <a:buFont typeface="Arial" panose="020B0604020202020204" pitchFamily="34" charset="0"/>
              <a:buChar char="•"/>
            </a:pPr>
            <a:endParaRPr lang="en-US" sz="2000" b="1" dirty="0">
              <a:solidFill>
                <a:srgbClr val="FFFFFF"/>
              </a:solidFill>
            </a:endParaRPr>
          </a:p>
          <a:p>
            <a:pPr>
              <a:lnSpc>
                <a:spcPct val="90000"/>
              </a:lnSpc>
              <a:spcAft>
                <a:spcPts val="600"/>
              </a:spcAft>
            </a:pPr>
            <a:r>
              <a:rPr lang="en-US" sz="2000" b="1" dirty="0">
                <a:solidFill>
                  <a:srgbClr val="FFFFFF"/>
                </a:solidFill>
              </a:rPr>
              <a:t>Probe request:</a:t>
            </a:r>
          </a:p>
          <a:p>
            <a:pPr marL="228600" lvl="1">
              <a:lnSpc>
                <a:spcPct val="90000"/>
              </a:lnSpc>
              <a:spcAft>
                <a:spcPts val="600"/>
              </a:spcAft>
            </a:pPr>
            <a:r>
              <a:rPr lang="en-US" sz="2000" dirty="0" err="1">
                <a:solidFill>
                  <a:srgbClr val="FFFFFF"/>
                </a:solidFill>
              </a:rPr>
              <a:t>richieste</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i</a:t>
            </a:r>
            <a:r>
              <a:rPr lang="en-US" sz="2000" dirty="0">
                <a:solidFill>
                  <a:srgbClr val="FFFFFF"/>
                </a:solidFill>
              </a:rPr>
              <a:t> </a:t>
            </a:r>
            <a:r>
              <a:rPr lang="en-US" sz="2000" dirty="0" err="1">
                <a:solidFill>
                  <a:srgbClr val="FFFFFF"/>
                </a:solidFill>
              </a:rPr>
              <a:t>dispositivi</a:t>
            </a:r>
            <a:r>
              <a:rPr lang="en-US" sz="2000" dirty="0">
                <a:solidFill>
                  <a:srgbClr val="FFFFFF"/>
                </a:solidFill>
              </a:rPr>
              <a:t> </a:t>
            </a:r>
            <a:r>
              <a:rPr lang="en-US" sz="2000" dirty="0" err="1">
                <a:solidFill>
                  <a:srgbClr val="FFFFFF"/>
                </a:solidFill>
              </a:rPr>
              <a:t>inviano</a:t>
            </a:r>
            <a:r>
              <a:rPr lang="en-US" sz="2000" dirty="0">
                <a:solidFill>
                  <a:srgbClr val="FFFFFF"/>
                </a:solidFill>
              </a:rPr>
              <a:t> </a:t>
            </a:r>
            <a:r>
              <a:rPr lang="en-US" sz="2000" dirty="0" err="1">
                <a:solidFill>
                  <a:srgbClr val="FFFFFF"/>
                </a:solidFill>
              </a:rPr>
              <a:t>agli</a:t>
            </a:r>
            <a:r>
              <a:rPr lang="en-US" sz="2000" dirty="0">
                <a:solidFill>
                  <a:srgbClr val="FFFFFF"/>
                </a:solidFill>
              </a:rPr>
              <a:t> AP </a:t>
            </a:r>
            <a:r>
              <a:rPr lang="en-US" sz="2000" dirty="0" err="1">
                <a:solidFill>
                  <a:srgbClr val="FFFFFF"/>
                </a:solidFill>
              </a:rPr>
              <a:t>conosciuti</a:t>
            </a:r>
            <a:r>
              <a:rPr lang="en-US" sz="2000" dirty="0">
                <a:solidFill>
                  <a:srgbClr val="FFFFFF"/>
                </a:solidFill>
              </a:rPr>
              <a:t> o in </a:t>
            </a:r>
            <a:r>
              <a:rPr lang="en-US" sz="2000" dirty="0" err="1">
                <a:solidFill>
                  <a:srgbClr val="FFFFFF"/>
                </a:solidFill>
              </a:rPr>
              <a:t>maniera</a:t>
            </a:r>
            <a:r>
              <a:rPr lang="en-US" sz="2000" dirty="0">
                <a:solidFill>
                  <a:srgbClr val="FFFFFF"/>
                </a:solidFill>
              </a:rPr>
              <a:t> broadcast</a:t>
            </a:r>
          </a:p>
        </p:txBody>
      </p:sp>
      <p:pic>
        <p:nvPicPr>
          <p:cNvPr id="10" name="Immagine 9" descr="Immagine che contiene screenshot&#10;&#10;Descrizione generata automaticamente">
            <a:extLst>
              <a:ext uri="{FF2B5EF4-FFF2-40B4-BE49-F238E27FC236}">
                <a16:creationId xmlns:a16="http://schemas.microsoft.com/office/drawing/2014/main" id="{2FFC47BA-21BD-442A-AD35-17CAFA08B32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53" b="89801" l="4657" r="93322">
                        <a14:foregroundMark x1="10808" y1="59204" x2="10808" y2="58706"/>
                        <a14:foregroundMark x1="11775" y1="56716" x2="11775" y2="56716"/>
                        <a14:foregroundMark x1="21529" y1="58458" x2="21705" y2="55224"/>
                        <a14:foregroundMark x1="40773" y1="60945" x2="41037" y2="54229"/>
                        <a14:foregroundMark x1="30580" y1="55721" x2="31459" y2="51244"/>
                        <a14:foregroundMark x1="20475" y1="57214" x2="20299" y2="53483"/>
                        <a14:foregroundMark x1="10369" y1="55473" x2="12742" y2="52985"/>
                        <a14:foregroundMark x1="67223" y1="54975" x2="65378" y2="56716"/>
                        <a14:foregroundMark x1="76714" y1="58955" x2="77768" y2="59453"/>
                        <a14:foregroundMark x1="85413" y1="54726" x2="86467" y2="57711"/>
                        <a14:foregroundMark x1="86467" y1="57711" x2="86467" y2="57711"/>
                        <a14:foregroundMark x1="73286" y1="69403" x2="73111" y2="69403"/>
                        <a14:foregroundMark x1="93497" y1="89552" x2="93058" y2="89303"/>
                        <a14:foregroundMark x1="67750" y1="24876" x2="67047" y2="20647"/>
                        <a14:foregroundMark x1="70387" y1="69652" x2="70211" y2="69403"/>
                        <a14:foregroundMark x1="71002" y1="69403" x2="72144" y2="69403"/>
                        <a14:foregroundMark x1="8524" y1="89552" x2="9842" y2="89801"/>
                        <a14:foregroundMark x1="5360" y1="89552" x2="4657" y2="89303"/>
                        <a14:foregroundMark x1="18717" y1="58706" x2="20826" y2="52985"/>
                        <a14:foregroundMark x1="10984" y1="57960" x2="11687" y2="53234"/>
                        <a14:foregroundMark x1="21793" y1="56468" x2="21705" y2="56965"/>
                        <a14:foregroundMark x1="21002" y1="57214" x2="19859" y2="50746"/>
                        <a14:foregroundMark x1="12214" y1="57960" x2="10193" y2="50995"/>
                        <a14:foregroundMark x1="42091" y1="58955" x2="40598" y2="55721"/>
                        <a14:foregroundMark x1="11599" y1="56965" x2="10105" y2="51741"/>
                        <a14:foregroundMark x1="9666" y1="61443" x2="9754" y2="50746"/>
                        <a14:foregroundMark x1="39719" y1="61443" x2="43497" y2="51741"/>
                        <a14:foregroundMark x1="39631" y1="57214" x2="41476" y2="60945"/>
                        <a14:foregroundMark x1="9666" y1="69403" x2="10193" y2="69652"/>
                        <a14:foregroundMark x1="42882" y1="69403" x2="42882" y2="70398"/>
                        <a14:foregroundMark x1="42091" y1="69652" x2="40158" y2="69403"/>
                        <a14:foregroundMark x1="39982" y1="56716" x2="42267" y2="55473"/>
                        <a14:foregroundMark x1="42355" y1="54975" x2="42004" y2="52985"/>
                        <a14:foregroundMark x1="42267" y1="52488" x2="41740" y2="51741"/>
                        <a14:foregroundMark x1="42091" y1="53483" x2="41125" y2="52736"/>
                        <a14:foregroundMark x1="41476" y1="55473" x2="41037" y2="51244"/>
                        <a14:foregroundMark x1="50879" y1="89303" x2="50351" y2="89303"/>
                        <a14:foregroundMark x1="53954" y1="89801" x2="53603" y2="89801"/>
                        <a14:foregroundMark x1="57557" y1="89303" x2="56942" y2="89303"/>
                        <a14:foregroundMark x1="60545" y1="89552" x2="60281" y2="89552"/>
                      </a14:backgroundRemoval>
                    </a14:imgEffect>
                  </a14:imgLayer>
                </a14:imgProps>
              </a:ext>
              <a:ext uri="{28A0092B-C50C-407E-A947-70E740481C1C}">
                <a14:useLocalDpi xmlns:a14="http://schemas.microsoft.com/office/drawing/2010/main" val="0"/>
              </a:ext>
            </a:extLst>
          </a:blip>
          <a:srcRect l="2424" t="-1994" r="47542" b="1994"/>
          <a:stretch/>
        </p:blipFill>
        <p:spPr>
          <a:xfrm>
            <a:off x="7073909" y="3076177"/>
            <a:ext cx="2633514" cy="221015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3" name="Immagine 12" descr="Immagine che contiene screenshot&#10;&#10;Descrizione generata automaticamente">
            <a:extLst>
              <a:ext uri="{FF2B5EF4-FFF2-40B4-BE49-F238E27FC236}">
                <a16:creationId xmlns:a16="http://schemas.microsoft.com/office/drawing/2014/main" id="{E27596E7-7EE3-469E-A948-E1DBAC5E1AF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53" b="89801" l="4657" r="93322">
                        <a14:foregroundMark x1="10808" y1="59204" x2="10808" y2="58706"/>
                        <a14:foregroundMark x1="11775" y1="56716" x2="11775" y2="56716"/>
                        <a14:foregroundMark x1="21529" y1="58458" x2="21705" y2="55224"/>
                        <a14:foregroundMark x1="40773" y1="60945" x2="41037" y2="54229"/>
                        <a14:foregroundMark x1="30580" y1="55721" x2="31459" y2="51244"/>
                        <a14:foregroundMark x1="20475" y1="57214" x2="20299" y2="53483"/>
                        <a14:foregroundMark x1="10369" y1="55473" x2="12742" y2="52985"/>
                        <a14:foregroundMark x1="67223" y1="54975" x2="65378" y2="56716"/>
                        <a14:foregroundMark x1="76714" y1="58955" x2="77768" y2="59453"/>
                        <a14:foregroundMark x1="85413" y1="54726" x2="86467" y2="57711"/>
                        <a14:foregroundMark x1="86467" y1="57711" x2="86467" y2="57711"/>
                        <a14:foregroundMark x1="73286" y1="69403" x2="73111" y2="69403"/>
                        <a14:foregroundMark x1="93497" y1="89552" x2="93058" y2="89303"/>
                        <a14:foregroundMark x1="67750" y1="24876" x2="67047" y2="20647"/>
                        <a14:foregroundMark x1="70387" y1="69652" x2="70211" y2="69403"/>
                        <a14:foregroundMark x1="71002" y1="69403" x2="72144" y2="69403"/>
                        <a14:foregroundMark x1="8524" y1="89552" x2="9842" y2="89801"/>
                        <a14:foregroundMark x1="5360" y1="89552" x2="4657" y2="89303"/>
                        <a14:foregroundMark x1="18717" y1="58706" x2="20826" y2="52985"/>
                        <a14:foregroundMark x1="10984" y1="57960" x2="11687" y2="53234"/>
                        <a14:foregroundMark x1="21793" y1="56468" x2="21705" y2="56965"/>
                        <a14:foregroundMark x1="21002" y1="57214" x2="19859" y2="50746"/>
                        <a14:foregroundMark x1="12214" y1="57960" x2="10193" y2="50995"/>
                        <a14:foregroundMark x1="42091" y1="58955" x2="40598" y2="55721"/>
                        <a14:foregroundMark x1="11599" y1="56965" x2="10105" y2="51741"/>
                        <a14:foregroundMark x1="9666" y1="61443" x2="9754" y2="50746"/>
                        <a14:foregroundMark x1="39719" y1="61443" x2="43497" y2="51741"/>
                        <a14:foregroundMark x1="39631" y1="57214" x2="41476" y2="60945"/>
                        <a14:foregroundMark x1="9666" y1="69403" x2="10193" y2="69652"/>
                        <a14:foregroundMark x1="42882" y1="69403" x2="42882" y2="70398"/>
                        <a14:foregroundMark x1="42091" y1="69652" x2="40158" y2="69403"/>
                        <a14:foregroundMark x1="39982" y1="56716" x2="42267" y2="55473"/>
                        <a14:foregroundMark x1="42355" y1="54975" x2="42004" y2="52985"/>
                        <a14:foregroundMark x1="42267" y1="52488" x2="41740" y2="51741"/>
                        <a14:foregroundMark x1="42091" y1="53483" x2="41125" y2="52736"/>
                        <a14:foregroundMark x1="41476" y1="55473" x2="41037" y2="51244"/>
                        <a14:foregroundMark x1="50879" y1="89303" x2="50351" y2="89303"/>
                        <a14:foregroundMark x1="53954" y1="89801" x2="53603" y2="89801"/>
                        <a14:foregroundMark x1="57557" y1="89303" x2="56942" y2="89303"/>
                        <a14:foregroundMark x1="60545" y1="89552" x2="60281" y2="89552"/>
                      </a14:backgroundRemoval>
                    </a14:imgEffect>
                  </a14:imgLayer>
                </a14:imgProps>
              </a:ext>
              <a:ext uri="{28A0092B-C50C-407E-A947-70E740481C1C}">
                <a14:useLocalDpi xmlns:a14="http://schemas.microsoft.com/office/drawing/2010/main" val="0"/>
              </a:ext>
            </a:extLst>
          </a:blip>
          <a:srcRect l="54962" r="3758"/>
          <a:stretch/>
        </p:blipFill>
        <p:spPr>
          <a:xfrm>
            <a:off x="9638161" y="3114278"/>
            <a:ext cx="2172839" cy="221015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11" name="CasellaDiTesto 10">
            <a:extLst>
              <a:ext uri="{FF2B5EF4-FFF2-40B4-BE49-F238E27FC236}">
                <a16:creationId xmlns:a16="http://schemas.microsoft.com/office/drawing/2014/main" id="{7AA54901-3D6F-4AC0-A02B-8343C4834D46}"/>
              </a:ext>
            </a:extLst>
          </p:cNvPr>
          <p:cNvSpPr txBox="1"/>
          <p:nvPr/>
        </p:nvSpPr>
        <p:spPr>
          <a:xfrm>
            <a:off x="7864260" y="4635500"/>
            <a:ext cx="1293180" cy="338554"/>
          </a:xfrm>
          <a:prstGeom prst="rect">
            <a:avLst/>
          </a:prstGeom>
          <a:noFill/>
        </p:spPr>
        <p:txBody>
          <a:bodyPr wrap="square" rtlCol="0">
            <a:spAutoFit/>
          </a:bodyPr>
          <a:lstStyle/>
          <a:p>
            <a:r>
              <a:rPr lang="it-IT" sz="1600" dirty="0"/>
              <a:t>&lt; 10 </a:t>
            </a:r>
            <a:r>
              <a:rPr lang="it-IT" sz="1600" dirty="0" err="1"/>
              <a:t>ms</a:t>
            </a:r>
            <a:endParaRPr lang="it-IT" sz="1600" dirty="0"/>
          </a:p>
        </p:txBody>
      </p:sp>
      <p:sp>
        <p:nvSpPr>
          <p:cNvPr id="12" name="CasellaDiTesto 11">
            <a:extLst>
              <a:ext uri="{FF2B5EF4-FFF2-40B4-BE49-F238E27FC236}">
                <a16:creationId xmlns:a16="http://schemas.microsoft.com/office/drawing/2014/main" id="{0DBC1236-1D4E-4E08-9FB0-A93EC0871907}"/>
              </a:ext>
            </a:extLst>
          </p:cNvPr>
          <p:cNvSpPr txBox="1"/>
          <p:nvPr/>
        </p:nvSpPr>
        <p:spPr>
          <a:xfrm>
            <a:off x="8031001" y="3038075"/>
            <a:ext cx="719329" cy="369332"/>
          </a:xfrm>
          <a:prstGeom prst="rect">
            <a:avLst/>
          </a:prstGeom>
          <a:noFill/>
        </p:spPr>
        <p:txBody>
          <a:bodyPr wrap="square" rtlCol="0">
            <a:spAutoFit/>
          </a:bodyPr>
          <a:lstStyle/>
          <a:p>
            <a:r>
              <a:rPr lang="it-IT" dirty="0" err="1"/>
              <a:t>Burst</a:t>
            </a:r>
            <a:endParaRPr lang="it-IT" dirty="0"/>
          </a:p>
        </p:txBody>
      </p:sp>
      <p:sp>
        <p:nvSpPr>
          <p:cNvPr id="14" name="CasellaDiTesto 13">
            <a:extLst>
              <a:ext uri="{FF2B5EF4-FFF2-40B4-BE49-F238E27FC236}">
                <a16:creationId xmlns:a16="http://schemas.microsoft.com/office/drawing/2014/main" id="{9CE21344-83F2-494C-A60A-08550AA127AB}"/>
              </a:ext>
            </a:extLst>
          </p:cNvPr>
          <p:cNvSpPr txBox="1"/>
          <p:nvPr/>
        </p:nvSpPr>
        <p:spPr>
          <a:xfrm rot="5400000">
            <a:off x="8014357" y="2221425"/>
            <a:ext cx="1044360" cy="3154710"/>
          </a:xfrm>
          <a:prstGeom prst="rect">
            <a:avLst/>
          </a:prstGeom>
          <a:noFill/>
        </p:spPr>
        <p:txBody>
          <a:bodyPr wrap="square" rtlCol="0">
            <a:spAutoFit/>
          </a:bodyPr>
          <a:lstStyle/>
          <a:p>
            <a:r>
              <a:rPr lang="it-IT" sz="19900" dirty="0">
                <a:latin typeface="Corbel Light" panose="020B0303020204020204" pitchFamily="34" charset="0"/>
              </a:rPr>
              <a:t>{</a:t>
            </a:r>
          </a:p>
        </p:txBody>
      </p:sp>
      <p:sp>
        <p:nvSpPr>
          <p:cNvPr id="19" name="CasellaDiTesto 18">
            <a:extLst>
              <a:ext uri="{FF2B5EF4-FFF2-40B4-BE49-F238E27FC236}">
                <a16:creationId xmlns:a16="http://schemas.microsoft.com/office/drawing/2014/main" id="{54E60FD6-883B-4D15-AD1A-1526ADFAF931}"/>
              </a:ext>
            </a:extLst>
          </p:cNvPr>
          <p:cNvSpPr txBox="1"/>
          <p:nvPr/>
        </p:nvSpPr>
        <p:spPr>
          <a:xfrm>
            <a:off x="10473808" y="3433083"/>
            <a:ext cx="905392" cy="369332"/>
          </a:xfrm>
          <a:prstGeom prst="rect">
            <a:avLst/>
          </a:prstGeom>
          <a:noFill/>
        </p:spPr>
        <p:txBody>
          <a:bodyPr wrap="square" rtlCol="0">
            <a:spAutoFit/>
          </a:bodyPr>
          <a:lstStyle/>
          <a:p>
            <a:r>
              <a:rPr lang="it-IT" dirty="0"/>
              <a:t>Frame</a:t>
            </a:r>
          </a:p>
        </p:txBody>
      </p:sp>
      <p:sp>
        <p:nvSpPr>
          <p:cNvPr id="20" name="Rettangolo 19">
            <a:extLst>
              <a:ext uri="{FF2B5EF4-FFF2-40B4-BE49-F238E27FC236}">
                <a16:creationId xmlns:a16="http://schemas.microsoft.com/office/drawing/2014/main" id="{5B9F62B9-7364-40A9-825E-EAB7A843004D}"/>
              </a:ext>
            </a:extLst>
          </p:cNvPr>
          <p:cNvSpPr/>
          <p:nvPr/>
        </p:nvSpPr>
        <p:spPr>
          <a:xfrm>
            <a:off x="9944100" y="3276600"/>
            <a:ext cx="1831968" cy="6731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8C4F512D-7A10-45DA-9673-29512ACC146E}"/>
              </a:ext>
            </a:extLst>
          </p:cNvPr>
          <p:cNvSpPr txBox="1"/>
          <p:nvPr/>
        </p:nvSpPr>
        <p:spPr>
          <a:xfrm>
            <a:off x="10266678" y="4666414"/>
            <a:ext cx="1293180" cy="338554"/>
          </a:xfrm>
          <a:prstGeom prst="rect">
            <a:avLst/>
          </a:prstGeom>
          <a:noFill/>
        </p:spPr>
        <p:txBody>
          <a:bodyPr wrap="square" rtlCol="0">
            <a:spAutoFit/>
          </a:bodyPr>
          <a:lstStyle/>
          <a:p>
            <a:r>
              <a:rPr lang="it-IT" sz="1600" dirty="0"/>
              <a:t>IFAT</a:t>
            </a:r>
          </a:p>
        </p:txBody>
      </p:sp>
      <p:sp>
        <p:nvSpPr>
          <p:cNvPr id="22" name="CasellaDiTesto 21">
            <a:extLst>
              <a:ext uri="{FF2B5EF4-FFF2-40B4-BE49-F238E27FC236}">
                <a16:creationId xmlns:a16="http://schemas.microsoft.com/office/drawing/2014/main" id="{81D246FF-5E4B-407B-987A-2F00410D8B03}"/>
              </a:ext>
            </a:extLst>
          </p:cNvPr>
          <p:cNvSpPr txBox="1"/>
          <p:nvPr/>
        </p:nvSpPr>
        <p:spPr>
          <a:xfrm>
            <a:off x="10937119" y="5104410"/>
            <a:ext cx="1293180" cy="338554"/>
          </a:xfrm>
          <a:prstGeom prst="rect">
            <a:avLst/>
          </a:prstGeom>
          <a:noFill/>
        </p:spPr>
        <p:txBody>
          <a:bodyPr wrap="square" rtlCol="0">
            <a:spAutoFit/>
          </a:bodyPr>
          <a:lstStyle/>
          <a:p>
            <a:r>
              <a:rPr lang="it-IT" sz="1600" dirty="0"/>
              <a:t>Time</a:t>
            </a:r>
          </a:p>
        </p:txBody>
      </p:sp>
      <p:pic>
        <p:nvPicPr>
          <p:cNvPr id="24" name="Immagine 23">
            <a:extLst>
              <a:ext uri="{FF2B5EF4-FFF2-40B4-BE49-F238E27FC236}">
                <a16:creationId xmlns:a16="http://schemas.microsoft.com/office/drawing/2014/main" id="{DD7A8E3E-96DE-48C6-897E-BCC3F7108F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208" y="137000"/>
            <a:ext cx="2050628" cy="123037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25" name="Immagine 24">
            <a:extLst>
              <a:ext uri="{FF2B5EF4-FFF2-40B4-BE49-F238E27FC236}">
                <a16:creationId xmlns:a16="http://schemas.microsoft.com/office/drawing/2014/main" id="{F04D4AEF-6129-4FEC-92D0-8568D47FA1B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610831" y="466709"/>
            <a:ext cx="1798292" cy="570958"/>
          </a:xfrm>
          <a:prstGeom prst="rect">
            <a:avLst/>
          </a:prstGeom>
        </p:spPr>
      </p:pic>
      <p:cxnSp>
        <p:nvCxnSpPr>
          <p:cNvPr id="26" name="Connettore diritto 25">
            <a:extLst>
              <a:ext uri="{FF2B5EF4-FFF2-40B4-BE49-F238E27FC236}">
                <a16:creationId xmlns:a16="http://schemas.microsoft.com/office/drawing/2014/main" id="{4EF7B7C2-3B3D-4B11-AC72-977E83FD7874}"/>
              </a:ext>
            </a:extLst>
          </p:cNvPr>
          <p:cNvCxnSpPr>
            <a:cxnSpLocks/>
          </p:cNvCxnSpPr>
          <p:nvPr/>
        </p:nvCxnSpPr>
        <p:spPr>
          <a:xfrm>
            <a:off x="9560579" y="454183"/>
            <a:ext cx="0" cy="583484"/>
          </a:xfrm>
          <a:prstGeom prst="line">
            <a:avLst/>
          </a:prstGeom>
          <a:ln w="12700">
            <a:solidFill>
              <a:srgbClr val="6F6F6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311818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15431</TotalTime>
  <Words>3030</Words>
  <Application>Microsoft Office PowerPoint</Application>
  <PresentationFormat>Widescreen</PresentationFormat>
  <Paragraphs>356</Paragraphs>
  <Slides>29</Slides>
  <Notes>29</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29</vt:i4>
      </vt:variant>
    </vt:vector>
  </HeadingPairs>
  <TitlesOfParts>
    <vt:vector size="38" baseType="lpstr">
      <vt:lpstr>Arial</vt:lpstr>
      <vt:lpstr>Bahnschrift SemiBold</vt:lpstr>
      <vt:lpstr>Calibri</vt:lpstr>
      <vt:lpstr>Calibri Light</vt:lpstr>
      <vt:lpstr>Cambria Math</vt:lpstr>
      <vt:lpstr>Corbel Light</vt:lpstr>
      <vt:lpstr>Times New Roman</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Monitoraggio di flussi e densità pedonale presso aree congestionabili mediante sensori innovativi</dc:title>
  <dc:creator>Gianluca Ceccoli</dc:creator>
  <cp:lastModifiedBy>Gianluca Ceccoli</cp:lastModifiedBy>
  <cp:revision>134</cp:revision>
  <dcterms:created xsi:type="dcterms:W3CDTF">2019-10-10T14:01:06Z</dcterms:created>
  <dcterms:modified xsi:type="dcterms:W3CDTF">2019-10-24T22:40:23Z</dcterms:modified>
</cp:coreProperties>
</file>